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E0EF"/>
    <a:srgbClr val="DFEFF6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7E9AA6-1AC7-4B36-A99D-EBB735ED64A0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4833C4B8-D040-4768-8308-6BC40EFF4F26}">
      <dgm:prSet phldrT="[Text]"/>
      <dgm:spPr/>
      <dgm:t>
        <a:bodyPr/>
        <a:lstStyle/>
        <a:p>
          <a:r>
            <a:rPr lang="de-DE" dirty="0" smtClean="0"/>
            <a:t>Judikative (richterliche Gewalt)</a:t>
          </a:r>
          <a:endParaRPr lang="de-DE" dirty="0"/>
        </a:p>
      </dgm:t>
    </dgm:pt>
    <dgm:pt modelId="{B6D2D652-9D1F-4D0A-813D-79B5755FAB04}" type="parTrans" cxnId="{CD593EE4-5A0A-4AFE-9E28-3583C040ED9C}">
      <dgm:prSet/>
      <dgm:spPr/>
      <dgm:t>
        <a:bodyPr/>
        <a:lstStyle/>
        <a:p>
          <a:endParaRPr lang="de-DE"/>
        </a:p>
      </dgm:t>
    </dgm:pt>
    <dgm:pt modelId="{23839F2E-A473-48EC-B7F0-7074A26F1BF9}" type="sibTrans" cxnId="{CD593EE4-5A0A-4AFE-9E28-3583C040ED9C}">
      <dgm:prSet/>
      <dgm:spPr/>
      <dgm:t>
        <a:bodyPr/>
        <a:lstStyle/>
        <a:p>
          <a:endParaRPr lang="de-DE"/>
        </a:p>
      </dgm:t>
    </dgm:pt>
    <dgm:pt modelId="{CB8597C1-FA33-4774-9D38-9ACF879FCC9B}">
      <dgm:prSet phldrT="[Text]"/>
      <dgm:spPr/>
      <dgm:t>
        <a:bodyPr/>
        <a:lstStyle/>
        <a:p>
          <a:r>
            <a:rPr lang="de-DE" dirty="0" smtClean="0"/>
            <a:t>Exekutive (vollziehende Gewalt)</a:t>
          </a:r>
          <a:endParaRPr lang="de-DE" dirty="0"/>
        </a:p>
      </dgm:t>
    </dgm:pt>
    <dgm:pt modelId="{E8B9AA8B-2264-4A52-A850-834F6E16A836}" type="parTrans" cxnId="{35F97FA5-4158-4496-A956-6699A68234E3}">
      <dgm:prSet/>
      <dgm:spPr/>
      <dgm:t>
        <a:bodyPr/>
        <a:lstStyle/>
        <a:p>
          <a:endParaRPr lang="de-DE"/>
        </a:p>
      </dgm:t>
    </dgm:pt>
    <dgm:pt modelId="{A3D4C2BA-4016-472F-A9DB-D8A4ED0598F2}" type="sibTrans" cxnId="{35F97FA5-4158-4496-A956-6699A68234E3}">
      <dgm:prSet/>
      <dgm:spPr/>
      <dgm:t>
        <a:bodyPr/>
        <a:lstStyle/>
        <a:p>
          <a:endParaRPr lang="de-DE"/>
        </a:p>
      </dgm:t>
    </dgm:pt>
    <dgm:pt modelId="{08F3E714-4456-45F4-8975-912F44328A10}">
      <dgm:prSet phldrT="[Text]"/>
      <dgm:spPr/>
      <dgm:t>
        <a:bodyPr/>
        <a:lstStyle/>
        <a:p>
          <a:r>
            <a:rPr lang="de-DE" dirty="0" smtClean="0"/>
            <a:t>Legislative (gesetzgebende Gewalt)</a:t>
          </a:r>
          <a:endParaRPr lang="de-DE" dirty="0"/>
        </a:p>
      </dgm:t>
    </dgm:pt>
    <dgm:pt modelId="{E2C95853-599C-402E-A3BA-9F853DCB7548}" type="parTrans" cxnId="{FAB29C50-4C7A-4F53-B812-2A3504B27FB4}">
      <dgm:prSet/>
      <dgm:spPr/>
      <dgm:t>
        <a:bodyPr/>
        <a:lstStyle/>
        <a:p>
          <a:endParaRPr lang="de-DE"/>
        </a:p>
      </dgm:t>
    </dgm:pt>
    <dgm:pt modelId="{769BD0D0-401E-4F67-B499-D9EF75980B60}" type="sibTrans" cxnId="{FAB29C50-4C7A-4F53-B812-2A3504B27FB4}">
      <dgm:prSet/>
      <dgm:spPr/>
      <dgm:t>
        <a:bodyPr/>
        <a:lstStyle/>
        <a:p>
          <a:endParaRPr lang="de-DE"/>
        </a:p>
      </dgm:t>
    </dgm:pt>
    <dgm:pt modelId="{2E451EBA-1AF3-4F8A-A408-339D7F84DF6A}" type="pres">
      <dgm:prSet presAssocID="{5B7E9AA6-1AC7-4B36-A99D-EBB735ED64A0}" presName="compositeShape" presStyleCnt="0">
        <dgm:presLayoutVars>
          <dgm:chMax val="7"/>
          <dgm:dir/>
          <dgm:resizeHandles val="exact"/>
        </dgm:presLayoutVars>
      </dgm:prSet>
      <dgm:spPr/>
    </dgm:pt>
    <dgm:pt modelId="{7E9372C4-584E-4C7A-AFBE-D1E57479EF48}" type="pres">
      <dgm:prSet presAssocID="{5B7E9AA6-1AC7-4B36-A99D-EBB735ED64A0}" presName="wedge1" presStyleLbl="node1" presStyleIdx="0" presStyleCnt="3" custLinFactNeighborX="-4894" custLinFactNeighborY="3357"/>
      <dgm:spPr/>
      <dgm:t>
        <a:bodyPr/>
        <a:lstStyle/>
        <a:p>
          <a:endParaRPr lang="de-DE"/>
        </a:p>
      </dgm:t>
    </dgm:pt>
    <dgm:pt modelId="{F0787FAE-F696-4315-9D81-A2D7E95428FD}" type="pres">
      <dgm:prSet presAssocID="{5B7E9AA6-1AC7-4B36-A99D-EBB735ED64A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BC59315-EC9B-4656-8CA9-4EBBED955260}" type="pres">
      <dgm:prSet presAssocID="{5B7E9AA6-1AC7-4B36-A99D-EBB735ED64A0}" presName="wedge2" presStyleLbl="node1" presStyleIdx="1" presStyleCnt="3"/>
      <dgm:spPr/>
      <dgm:t>
        <a:bodyPr/>
        <a:lstStyle/>
        <a:p>
          <a:endParaRPr lang="de-DE"/>
        </a:p>
      </dgm:t>
    </dgm:pt>
    <dgm:pt modelId="{78C77718-4B26-4EF8-B00D-4331B486D3D0}" type="pres">
      <dgm:prSet presAssocID="{5B7E9AA6-1AC7-4B36-A99D-EBB735ED64A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2E7DCCC-E61E-4239-BA32-3564554F9CB2}" type="pres">
      <dgm:prSet presAssocID="{5B7E9AA6-1AC7-4B36-A99D-EBB735ED64A0}" presName="wedge3" presStyleLbl="node1" presStyleIdx="2" presStyleCnt="3"/>
      <dgm:spPr/>
      <dgm:t>
        <a:bodyPr/>
        <a:lstStyle/>
        <a:p>
          <a:endParaRPr lang="de-DE"/>
        </a:p>
      </dgm:t>
    </dgm:pt>
    <dgm:pt modelId="{72B604E4-6696-430A-9ED3-85570332081C}" type="pres">
      <dgm:prSet presAssocID="{5B7E9AA6-1AC7-4B36-A99D-EBB735ED64A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89AA72C-1853-4779-82F8-D358828BE3A2}" type="presOf" srcId="{CB8597C1-FA33-4774-9D38-9ACF879FCC9B}" destId="{FBC59315-EC9B-4656-8CA9-4EBBED955260}" srcOrd="0" destOrd="0" presId="urn:microsoft.com/office/officeart/2005/8/layout/chart3"/>
    <dgm:cxn modelId="{3D085A28-E6BE-4BC2-9D35-334FABD6D810}" type="presOf" srcId="{08F3E714-4456-45F4-8975-912F44328A10}" destId="{F2E7DCCC-E61E-4239-BA32-3564554F9CB2}" srcOrd="0" destOrd="0" presId="urn:microsoft.com/office/officeart/2005/8/layout/chart3"/>
    <dgm:cxn modelId="{39D1B9DA-A8A7-4504-BF56-29F7A25D4A18}" type="presOf" srcId="{5B7E9AA6-1AC7-4B36-A99D-EBB735ED64A0}" destId="{2E451EBA-1AF3-4F8A-A408-339D7F84DF6A}" srcOrd="0" destOrd="0" presId="urn:microsoft.com/office/officeart/2005/8/layout/chart3"/>
    <dgm:cxn modelId="{35F97FA5-4158-4496-A956-6699A68234E3}" srcId="{5B7E9AA6-1AC7-4B36-A99D-EBB735ED64A0}" destId="{CB8597C1-FA33-4774-9D38-9ACF879FCC9B}" srcOrd="1" destOrd="0" parTransId="{E8B9AA8B-2264-4A52-A850-834F6E16A836}" sibTransId="{A3D4C2BA-4016-472F-A9DB-D8A4ED0598F2}"/>
    <dgm:cxn modelId="{D7126094-8CBF-4AA0-A1CE-55225E15454F}" type="presOf" srcId="{4833C4B8-D040-4768-8308-6BC40EFF4F26}" destId="{7E9372C4-584E-4C7A-AFBE-D1E57479EF48}" srcOrd="0" destOrd="0" presId="urn:microsoft.com/office/officeart/2005/8/layout/chart3"/>
    <dgm:cxn modelId="{D09881B7-4EE9-45D3-A774-CB37D2CB311A}" type="presOf" srcId="{4833C4B8-D040-4768-8308-6BC40EFF4F26}" destId="{F0787FAE-F696-4315-9D81-A2D7E95428FD}" srcOrd="1" destOrd="0" presId="urn:microsoft.com/office/officeart/2005/8/layout/chart3"/>
    <dgm:cxn modelId="{CD593EE4-5A0A-4AFE-9E28-3583C040ED9C}" srcId="{5B7E9AA6-1AC7-4B36-A99D-EBB735ED64A0}" destId="{4833C4B8-D040-4768-8308-6BC40EFF4F26}" srcOrd="0" destOrd="0" parTransId="{B6D2D652-9D1F-4D0A-813D-79B5755FAB04}" sibTransId="{23839F2E-A473-48EC-B7F0-7074A26F1BF9}"/>
    <dgm:cxn modelId="{2C9D464C-4228-42AA-BB63-30D8ECDA8695}" type="presOf" srcId="{CB8597C1-FA33-4774-9D38-9ACF879FCC9B}" destId="{78C77718-4B26-4EF8-B00D-4331B486D3D0}" srcOrd="1" destOrd="0" presId="urn:microsoft.com/office/officeart/2005/8/layout/chart3"/>
    <dgm:cxn modelId="{FAB29C50-4C7A-4F53-B812-2A3504B27FB4}" srcId="{5B7E9AA6-1AC7-4B36-A99D-EBB735ED64A0}" destId="{08F3E714-4456-45F4-8975-912F44328A10}" srcOrd="2" destOrd="0" parTransId="{E2C95853-599C-402E-A3BA-9F853DCB7548}" sibTransId="{769BD0D0-401E-4F67-B499-D9EF75980B60}"/>
    <dgm:cxn modelId="{5CD4C4AB-2479-4B39-9CAA-5B486A7481E4}" type="presOf" srcId="{08F3E714-4456-45F4-8975-912F44328A10}" destId="{72B604E4-6696-430A-9ED3-85570332081C}" srcOrd="1" destOrd="0" presId="urn:microsoft.com/office/officeart/2005/8/layout/chart3"/>
    <dgm:cxn modelId="{B4936179-02DE-4E1B-B693-6447849614E5}" type="presParOf" srcId="{2E451EBA-1AF3-4F8A-A408-339D7F84DF6A}" destId="{7E9372C4-584E-4C7A-AFBE-D1E57479EF48}" srcOrd="0" destOrd="0" presId="urn:microsoft.com/office/officeart/2005/8/layout/chart3"/>
    <dgm:cxn modelId="{36392C33-5FD0-4777-A8C8-2A2E1DA10EDA}" type="presParOf" srcId="{2E451EBA-1AF3-4F8A-A408-339D7F84DF6A}" destId="{F0787FAE-F696-4315-9D81-A2D7E95428FD}" srcOrd="1" destOrd="0" presId="urn:microsoft.com/office/officeart/2005/8/layout/chart3"/>
    <dgm:cxn modelId="{63A999C8-3166-4E73-B19E-29C4F6659164}" type="presParOf" srcId="{2E451EBA-1AF3-4F8A-A408-339D7F84DF6A}" destId="{FBC59315-EC9B-4656-8CA9-4EBBED955260}" srcOrd="2" destOrd="0" presId="urn:microsoft.com/office/officeart/2005/8/layout/chart3"/>
    <dgm:cxn modelId="{019A3E8A-6129-47F5-B975-30682D1F1F26}" type="presParOf" srcId="{2E451EBA-1AF3-4F8A-A408-339D7F84DF6A}" destId="{78C77718-4B26-4EF8-B00D-4331B486D3D0}" srcOrd="3" destOrd="0" presId="urn:microsoft.com/office/officeart/2005/8/layout/chart3"/>
    <dgm:cxn modelId="{52D75C65-F671-4FC1-962D-409A40D6B817}" type="presParOf" srcId="{2E451EBA-1AF3-4F8A-A408-339D7F84DF6A}" destId="{F2E7DCCC-E61E-4239-BA32-3564554F9CB2}" srcOrd="4" destOrd="0" presId="urn:microsoft.com/office/officeart/2005/8/layout/chart3"/>
    <dgm:cxn modelId="{B4FCF1B6-C767-4FD5-9384-E8A436C1D2EA}" type="presParOf" srcId="{2E451EBA-1AF3-4F8A-A408-339D7F84DF6A}" destId="{72B604E4-6696-430A-9ED3-85570332081C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9372C4-584E-4C7A-AFBE-D1E57479EF48}">
      <dsp:nvSpPr>
        <dsp:cNvPr id="0" name=""/>
        <dsp:cNvSpPr/>
      </dsp:nvSpPr>
      <dsp:spPr>
        <a:xfrm>
          <a:off x="1276130" y="354737"/>
          <a:ext cx="3113720" cy="3113720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Judikative (richterliche Gewalt)</a:t>
          </a:r>
          <a:endParaRPr lang="de-DE" sz="1000" kern="1200" dirty="0"/>
        </a:p>
      </dsp:txBody>
      <dsp:txXfrm>
        <a:off x="2969030" y="929292"/>
        <a:ext cx="1056440" cy="1037906"/>
      </dsp:txXfrm>
    </dsp:sp>
    <dsp:sp modelId="{FBC59315-EC9B-4656-8CA9-4EBBED955260}">
      <dsp:nvSpPr>
        <dsp:cNvPr id="0" name=""/>
        <dsp:cNvSpPr/>
      </dsp:nvSpPr>
      <dsp:spPr>
        <a:xfrm>
          <a:off x="1268011" y="342879"/>
          <a:ext cx="3113720" cy="3113720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Exekutive (vollziehende Gewalt)</a:t>
          </a:r>
          <a:endParaRPr lang="de-DE" sz="1000" kern="1200" dirty="0"/>
        </a:p>
      </dsp:txBody>
      <dsp:txXfrm>
        <a:off x="2120577" y="2307489"/>
        <a:ext cx="1408587" cy="963770"/>
      </dsp:txXfrm>
    </dsp:sp>
    <dsp:sp modelId="{F2E7DCCC-E61E-4239-BA32-3564554F9CB2}">
      <dsp:nvSpPr>
        <dsp:cNvPr id="0" name=""/>
        <dsp:cNvSpPr/>
      </dsp:nvSpPr>
      <dsp:spPr>
        <a:xfrm>
          <a:off x="1268011" y="342879"/>
          <a:ext cx="3113720" cy="3113720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/>
            <a:t>Legislative (gesetzgebende Gewalt)</a:t>
          </a:r>
          <a:endParaRPr lang="de-DE" sz="1000" kern="1200" dirty="0"/>
        </a:p>
      </dsp:txBody>
      <dsp:txXfrm>
        <a:off x="1601624" y="954503"/>
        <a:ext cx="1056440" cy="10379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6363" cy="511730"/>
          </a:xfrm>
          <a:prstGeom prst="rect">
            <a:avLst/>
          </a:prstGeom>
        </p:spPr>
        <p:txBody>
          <a:bodyPr vert="horz" lIns="95793" tIns="47896" rIns="95793" bIns="47896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2"/>
            <a:ext cx="3076363" cy="511730"/>
          </a:xfrm>
          <a:prstGeom prst="rect">
            <a:avLst/>
          </a:prstGeom>
        </p:spPr>
        <p:txBody>
          <a:bodyPr vert="horz" lIns="95793" tIns="47896" rIns="95793" bIns="47896" rtlCol="0"/>
          <a:lstStyle>
            <a:lvl1pPr algn="r">
              <a:defRPr sz="1300"/>
            </a:lvl1pPr>
          </a:lstStyle>
          <a:p>
            <a:fld id="{E4870DD1-B3BE-49F5-BA33-A0510DB0A90B}" type="datetimeFigureOut">
              <a:rPr lang="de-DE" smtClean="0"/>
              <a:pPr/>
              <a:t>20.05.2010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766763"/>
            <a:ext cx="5121275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93" tIns="47896" rIns="95793" bIns="47896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5"/>
          </a:xfrm>
          <a:prstGeom prst="rect">
            <a:avLst/>
          </a:prstGeom>
        </p:spPr>
        <p:txBody>
          <a:bodyPr vert="horz" lIns="95793" tIns="47896" rIns="95793" bIns="47896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0"/>
          </a:xfrm>
          <a:prstGeom prst="rect">
            <a:avLst/>
          </a:prstGeom>
        </p:spPr>
        <p:txBody>
          <a:bodyPr vert="horz" lIns="95793" tIns="47896" rIns="95793" bIns="47896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0"/>
          </a:xfrm>
          <a:prstGeom prst="rect">
            <a:avLst/>
          </a:prstGeom>
        </p:spPr>
        <p:txBody>
          <a:bodyPr vert="horz" lIns="95793" tIns="47896" rIns="95793" bIns="47896" rtlCol="0" anchor="b"/>
          <a:lstStyle>
            <a:lvl1pPr algn="r">
              <a:defRPr sz="1300"/>
            </a:lvl1pPr>
          </a:lstStyle>
          <a:p>
            <a:fld id="{70D8AFF3-3510-4C89-ACEE-8355BFFB229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8AFF3-3510-4C89-ACEE-8355BFFB2293}" type="slidenum">
              <a:rPr lang="de-DE" smtClean="0"/>
              <a:pPr/>
              <a:t>15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winkliges Dreiec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grpSp>
        <p:nvGrpSpPr>
          <p:cNvPr id="2" name="Gruppieren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ihand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ihand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ihand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Gerade Verbindung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9568217-6D38-4C51-B763-4CBDD14FC958}" type="datetime1">
              <a:rPr lang="de-DE" smtClean="0"/>
              <a:pPr/>
              <a:t>20.05.2010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B0C52D-8DB4-494E-AEEA-E30AB6C02E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 dirty="0" smtClean="0"/>
              <a:t>Textmasterformate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0831F26-58A8-472E-AC5A-77E609350B3E}" type="datetime1">
              <a:rPr lang="de-DE" smtClean="0"/>
              <a:pPr/>
              <a:t>20.05.2010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B0C52D-8DB4-494E-AEEA-E30AB6C02E82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ihand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winkliges Dreiec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Gerade Verbindung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ingekerbter Richtungspfei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Eingekerbter Richtungspfei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9169AC-C84D-40DB-A5E2-FACFD58EE3EA}" type="datetime1">
              <a:rPr lang="de-DE" smtClean="0"/>
              <a:pPr/>
              <a:t>20.05.2010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0C52D-8DB4-494E-AEEA-E30AB6C02E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F5BFC-1A07-419F-82AE-D5A96A550891}" type="datetime1">
              <a:rPr lang="de-DE" smtClean="0"/>
              <a:pPr/>
              <a:t>20.05.2010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0C52D-8DB4-494E-AEEA-E30AB6C02E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150059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de-DE" dirty="0" smtClean="0"/>
              <a:t>Textmasterformate durch Klicken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5DAC4E-9B89-48F0-A322-DAAADAB37FDA}" type="datetime1">
              <a:rPr lang="de-DE" smtClean="0"/>
              <a:pPr/>
              <a:t>20.05.2010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0C52D-8DB4-494E-AEEA-E30AB6C02E82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 rtlCol="0">
            <a:normAutofit/>
          </a:bodyPr>
          <a:lstStyle>
            <a:lvl1pPr>
              <a:defRPr sz="2800" u="sng">
                <a:ln>
                  <a:solidFill>
                    <a:schemeClr val="tx2"/>
                  </a:solidFill>
                </a:ln>
                <a:effectLst/>
              </a:defRPr>
            </a:lvl1pPr>
            <a:extLst/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8" name="Interaktive Schaltfläche: Start 7">
            <a:hlinkClick r:id="rId2" action="ppaction://hlinksldjump" highlightClick="1"/>
            <a:hlinkHover r:id="" action="ppaction://noaction">
              <a:snd r:embed="rId3" name="click.wav"/>
            </a:hlinkHover>
          </p:cNvPr>
          <p:cNvSpPr/>
          <p:nvPr userDrawn="1"/>
        </p:nvSpPr>
        <p:spPr>
          <a:xfrm>
            <a:off x="44450" y="6096000"/>
            <a:ext cx="260350" cy="222250"/>
          </a:xfrm>
          <a:prstGeom prst="actionButtonHome">
            <a:avLst/>
          </a:prstGeom>
          <a:noFill/>
          <a:ln w="158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857232"/>
            <a:ext cx="3971924" cy="5150059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de-DE" dirty="0" smtClean="0"/>
              <a:t>Textmasterformate durch Klicken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9CF2C2-AEF5-4D35-B902-F467329D1331}" type="datetime1">
              <a:rPr lang="de-DE" smtClean="0"/>
              <a:pPr/>
              <a:t>20.05.2010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0C52D-8DB4-494E-AEEA-E30AB6C02E82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 rtlCol="0">
            <a:normAutofit/>
          </a:bodyPr>
          <a:lstStyle>
            <a:lvl1pPr>
              <a:defRPr sz="2800" u="sng"/>
            </a:lvl1pPr>
            <a:extLst/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8" name="Inhaltsplatzhalter 2"/>
          <p:cNvSpPr>
            <a:spLocks noGrp="1"/>
          </p:cNvSpPr>
          <p:nvPr>
            <p:ph idx="13"/>
          </p:nvPr>
        </p:nvSpPr>
        <p:spPr>
          <a:xfrm>
            <a:off x="4714876" y="857232"/>
            <a:ext cx="3971924" cy="5150059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de-DE" dirty="0" smtClean="0"/>
              <a:t>Textmasterformate durch Klicken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half" idx="3"/>
          </p:nvPr>
        </p:nvSpPr>
        <p:spPr>
          <a:xfrm>
            <a:off x="4714877" y="6024586"/>
            <a:ext cx="400052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dirty="0" smtClean="0"/>
              <a:t>Textmasterformate durch Klicken bearbeiten</a:t>
            </a: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40ABC8-88B3-4620-B93F-CC85BED13308}" type="datetime1">
              <a:rPr lang="de-DE" smtClean="0"/>
              <a:pPr/>
              <a:t>20.05.2010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0C52D-8DB4-494E-AEEA-E30AB6C02E82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Eingekerbter Richtungspfei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Eingekerbter Richtungspfei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928670"/>
            <a:ext cx="4038600" cy="507862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dirty="0" smtClean="0"/>
              <a:t>Textmasterformate durch Klicken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928670"/>
            <a:ext cx="4038600" cy="507862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dirty="0" smtClean="0"/>
              <a:t>Textmasterformate durch Klicken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D1533E-0F3E-4DD6-9662-F2707AE44292}" type="datetime1">
              <a:rPr lang="de-DE" smtClean="0"/>
              <a:pPr/>
              <a:t>20.05.2010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0C52D-8DB4-494E-AEEA-E30AB6C02E82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 rtlCol="0">
            <a:normAutofit/>
          </a:bodyPr>
          <a:lstStyle>
            <a:lvl1pPr>
              <a:defRPr sz="2900"/>
            </a:lvl1pPr>
            <a:extLst/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369868"/>
          </a:xfrm>
        </p:spPr>
        <p:txBody>
          <a:bodyPr anchor="ctr">
            <a:normAutofit/>
          </a:bodyPr>
          <a:lstStyle>
            <a:lvl1pPr>
              <a:defRPr sz="2900" u="sng"/>
            </a:lvl1pPr>
            <a:extLst/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dirty="0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dirty="0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857232"/>
            <a:ext cx="4040188" cy="4528825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dirty="0" smtClean="0"/>
              <a:t>Textmasterformate durch Klicken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857232"/>
            <a:ext cx="4041775" cy="4528825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dirty="0" smtClean="0"/>
              <a:t>Textmasterformate durch Klicken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E82C2C-D199-4CA6-BA82-814FBD86BD1B}" type="datetime1">
              <a:rPr lang="de-DE" smtClean="0"/>
              <a:pPr/>
              <a:t>20.05.2010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0C52D-8DB4-494E-AEEA-E30AB6C02E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B6CA55-EB20-45B5-9B31-466FE25E57EE}" type="datetime1">
              <a:rPr lang="de-DE" smtClean="0"/>
              <a:pPr/>
              <a:t>20.05.2010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0C52D-8DB4-494E-AEEA-E30AB6C02E82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438E79-8D30-4624-94BB-6739AD0DBE0D}" type="datetime1">
              <a:rPr lang="de-DE" smtClean="0"/>
              <a:pPr/>
              <a:t>20.05.2010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0C52D-8DB4-494E-AEEA-E30AB6C02E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AFD77AB-265B-49AE-A763-1F71AF0CEB7C}" type="datetime1">
              <a:rPr lang="de-DE" smtClean="0"/>
              <a:pPr/>
              <a:t>20.05.2010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0C52D-8DB4-494E-AEEA-E30AB6C02E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ihandform 12"/>
          <p:cNvSpPr>
            <a:spLocks/>
          </p:cNvSpPr>
          <p:nvPr/>
        </p:nvSpPr>
        <p:spPr bwMode="auto">
          <a:xfrm>
            <a:off x="-285784" y="5936924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ihandform 11"/>
          <p:cNvSpPr>
            <a:spLocks/>
          </p:cNvSpPr>
          <p:nvPr/>
        </p:nvSpPr>
        <p:spPr bwMode="auto">
          <a:xfrm>
            <a:off x="-142908" y="5924550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winkliges Dreieck 13"/>
          <p:cNvSpPr>
            <a:spLocks/>
          </p:cNvSpPr>
          <p:nvPr/>
        </p:nvSpPr>
        <p:spPr bwMode="auto">
          <a:xfrm>
            <a:off x="-571536" y="5777132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Gerade Verbindung 14"/>
          <p:cNvCxnSpPr/>
          <p:nvPr/>
        </p:nvCxnSpPr>
        <p:spPr>
          <a:xfrm>
            <a:off x="-214346" y="5929330"/>
            <a:ext cx="3071834" cy="928670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0" y="6357958"/>
            <a:ext cx="920140" cy="21429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33BEEFD-06AF-410A-A140-1F3991565C85}" type="datetime1">
              <a:rPr lang="de-DE" smtClean="0"/>
              <a:pPr/>
              <a:t>20.05.2010</a:t>
            </a:fld>
            <a:endParaRPr lang="de-DE" dirty="0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500035" y="6643710"/>
            <a:ext cx="2000264" cy="21429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de-DE" smtClean="0"/>
              <a:t>© Thomas Roth, GK</a:t>
            </a:r>
            <a:endParaRPr lang="de-DE" dirty="0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0" y="6643710"/>
            <a:ext cx="500034" cy="21429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9B0C52D-8DB4-494E-AEEA-E30AB6C02E82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ransition spd="med">
    <p:push dir="u"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6.xml"/><Relationship Id="rId18" Type="http://schemas.openxmlformats.org/officeDocument/2006/relationships/slide" Target="slide21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5.xml"/><Relationship Id="rId17" Type="http://schemas.openxmlformats.org/officeDocument/2006/relationships/slide" Target="slide20.xml"/><Relationship Id="rId2" Type="http://schemas.openxmlformats.org/officeDocument/2006/relationships/slide" Target="slide3.xml"/><Relationship Id="rId16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4.xml"/><Relationship Id="rId5" Type="http://schemas.openxmlformats.org/officeDocument/2006/relationships/slide" Target="slide6.xml"/><Relationship Id="rId15" Type="http://schemas.openxmlformats.org/officeDocument/2006/relationships/slide" Target="slide18.xml"/><Relationship Id="rId10" Type="http://schemas.openxmlformats.org/officeDocument/2006/relationships/slide" Target="slide13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Demokratie in Deutschland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Bürgerbeteiligung – Willensbildung - Entscheidungswege</a:t>
            </a:r>
          </a:p>
          <a:p>
            <a:endParaRPr lang="de-DE" dirty="0"/>
          </a:p>
        </p:txBody>
      </p:sp>
    </p:spTree>
  </p:cSld>
  <p:clrMapOvr>
    <a:masterClrMapping/>
  </p:clrMapOvr>
  <p:transition spd="med" advTm="30000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31800" y="228600"/>
            <a:ext cx="8229600" cy="439718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 smtClean="0"/>
              <a:t>Wahlen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3482522" y="1028700"/>
            <a:ext cx="2133600" cy="369332"/>
          </a:xfrm>
          <a:prstGeom prst="rect">
            <a:avLst/>
          </a:prstGeom>
          <a:gradFill>
            <a:gsLst>
              <a:gs pos="13000">
                <a:schemeClr val="bg2">
                  <a:lumMod val="50000"/>
                </a:schemeClr>
              </a:gs>
              <a:gs pos="100000">
                <a:schemeClr val="bg1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Wahlgrundsätze</a:t>
            </a:r>
            <a:endParaRPr lang="de-DE" b="1" dirty="0"/>
          </a:p>
        </p:txBody>
      </p:sp>
      <p:sp>
        <p:nvSpPr>
          <p:cNvPr id="7" name="Textfeld 6"/>
          <p:cNvSpPr txBox="1"/>
          <p:nvPr/>
        </p:nvSpPr>
        <p:spPr>
          <a:xfrm>
            <a:off x="6750050" y="895350"/>
            <a:ext cx="2133600" cy="369332"/>
          </a:xfrm>
          <a:prstGeom prst="rect">
            <a:avLst/>
          </a:prstGeom>
          <a:gradFill>
            <a:gsLst>
              <a:gs pos="13000">
                <a:schemeClr val="bg2">
                  <a:lumMod val="50000"/>
                </a:schemeClr>
              </a:gs>
              <a:gs pos="100000">
                <a:schemeClr val="bg1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Wahlsystem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260350" y="895350"/>
            <a:ext cx="2133600" cy="369332"/>
          </a:xfrm>
          <a:prstGeom prst="rect">
            <a:avLst/>
          </a:prstGeom>
          <a:gradFill>
            <a:gsLst>
              <a:gs pos="13000">
                <a:schemeClr val="bg2">
                  <a:lumMod val="50000"/>
                </a:schemeClr>
              </a:gs>
              <a:gs pos="100000">
                <a:schemeClr val="bg1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Wahlrecht</a:t>
            </a:r>
            <a:endParaRPr lang="de-DE" b="1" dirty="0"/>
          </a:p>
        </p:txBody>
      </p:sp>
      <p:sp>
        <p:nvSpPr>
          <p:cNvPr id="9" name="Textfeld 8"/>
          <p:cNvSpPr txBox="1"/>
          <p:nvPr/>
        </p:nvSpPr>
        <p:spPr>
          <a:xfrm>
            <a:off x="260350" y="1384300"/>
            <a:ext cx="2489200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/>
            <a:r>
              <a:rPr lang="de-DE" sz="1600" b="1" dirty="0" smtClean="0"/>
              <a:t>a) aktives Wahlrecht</a:t>
            </a:r>
          </a:p>
          <a:p>
            <a:pPr marL="342900" indent="-342900"/>
            <a:r>
              <a:rPr lang="de-DE" sz="1600" dirty="0" smtClean="0"/>
              <a:t>(Recht zu wählen)</a:t>
            </a:r>
          </a:p>
          <a:p>
            <a:endParaRPr lang="de-DE" sz="1600" dirty="0" smtClean="0"/>
          </a:p>
          <a:p>
            <a:pPr>
              <a:buFont typeface="Symbol" pitchFamily="18" charset="2"/>
              <a:buChar char="-"/>
            </a:pPr>
            <a:r>
              <a:rPr lang="de-DE" sz="1600" dirty="0" smtClean="0"/>
              <a:t> Deutsche</a:t>
            </a:r>
          </a:p>
          <a:p>
            <a:pPr>
              <a:buFont typeface="Symbol" pitchFamily="18" charset="2"/>
              <a:buChar char="-"/>
            </a:pPr>
            <a:r>
              <a:rPr lang="de-DE" sz="1600" dirty="0" smtClean="0"/>
              <a:t> 18 Jahre</a:t>
            </a:r>
          </a:p>
          <a:p>
            <a:pPr>
              <a:buFont typeface="Symbol" pitchFamily="18" charset="2"/>
              <a:buChar char="-"/>
            </a:pPr>
            <a:r>
              <a:rPr lang="de-DE" sz="1600" dirty="0" smtClean="0"/>
              <a:t> nicht von der Wahl ausgeschlossen</a:t>
            </a:r>
            <a:endParaRPr lang="de-DE" sz="1600" dirty="0"/>
          </a:p>
        </p:txBody>
      </p:sp>
      <p:sp>
        <p:nvSpPr>
          <p:cNvPr id="10" name="Textfeld 9"/>
          <p:cNvSpPr txBox="1"/>
          <p:nvPr/>
        </p:nvSpPr>
        <p:spPr>
          <a:xfrm>
            <a:off x="260350" y="3429000"/>
            <a:ext cx="31559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de-DE" sz="1600" b="1" dirty="0" smtClean="0"/>
              <a:t>b) passives Wahlrecht </a:t>
            </a:r>
          </a:p>
          <a:p>
            <a:pPr marL="342900" indent="-342900"/>
            <a:r>
              <a:rPr lang="de-DE" sz="1600" dirty="0" smtClean="0"/>
              <a:t>(Recht gewählt zu werden)</a:t>
            </a:r>
          </a:p>
          <a:p>
            <a:endParaRPr lang="de-DE" sz="1600" dirty="0" smtClean="0"/>
          </a:p>
          <a:p>
            <a:pPr>
              <a:buFont typeface="Symbol" pitchFamily="18" charset="2"/>
              <a:buChar char="-"/>
            </a:pPr>
            <a:r>
              <a:rPr lang="de-DE" sz="1600" dirty="0" smtClean="0"/>
              <a:t> mindestens ein Jahr deutsche Staatsangehörigkeit</a:t>
            </a:r>
          </a:p>
          <a:p>
            <a:pPr>
              <a:buFont typeface="Symbol" pitchFamily="18" charset="2"/>
              <a:buChar char="-"/>
            </a:pPr>
            <a:r>
              <a:rPr lang="de-DE" sz="1600" dirty="0" smtClean="0"/>
              <a:t> 18 Jahre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3505200" y="1473200"/>
            <a:ext cx="1822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/>
              <a:t>allgemein</a:t>
            </a:r>
          </a:p>
          <a:p>
            <a:pPr algn="ctr"/>
            <a:endParaRPr lang="de-DE" sz="1600" dirty="0" smtClean="0"/>
          </a:p>
          <a:p>
            <a:pPr algn="ctr"/>
            <a:r>
              <a:rPr lang="de-DE" sz="1600" dirty="0" smtClean="0"/>
              <a:t>jeder</a:t>
            </a:r>
            <a:endParaRPr lang="de-DE" sz="1600" dirty="0"/>
          </a:p>
        </p:txBody>
      </p:sp>
      <p:cxnSp>
        <p:nvCxnSpPr>
          <p:cNvPr id="13" name="Gerade Verbindung mit Pfeil 12"/>
          <p:cNvCxnSpPr/>
          <p:nvPr/>
        </p:nvCxnSpPr>
        <p:spPr>
          <a:xfrm rot="5400000">
            <a:off x="4326731" y="1850231"/>
            <a:ext cx="22225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/>
          <p:cNvSpPr txBox="1"/>
          <p:nvPr/>
        </p:nvSpPr>
        <p:spPr>
          <a:xfrm>
            <a:off x="3549650" y="2451100"/>
            <a:ext cx="1822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/>
              <a:t>unmittelbar</a:t>
            </a:r>
          </a:p>
          <a:p>
            <a:pPr algn="ctr"/>
            <a:endParaRPr lang="de-DE" sz="1600" dirty="0" smtClean="0"/>
          </a:p>
          <a:p>
            <a:pPr algn="ctr"/>
            <a:r>
              <a:rPr lang="de-DE" sz="1600" dirty="0" smtClean="0"/>
              <a:t>direkt</a:t>
            </a:r>
            <a:endParaRPr lang="de-DE" sz="1600" dirty="0"/>
          </a:p>
        </p:txBody>
      </p:sp>
      <p:cxnSp>
        <p:nvCxnSpPr>
          <p:cNvPr id="21" name="Gerade Verbindung mit Pfeil 20"/>
          <p:cNvCxnSpPr/>
          <p:nvPr/>
        </p:nvCxnSpPr>
        <p:spPr>
          <a:xfrm rot="5400000">
            <a:off x="4328319" y="2828131"/>
            <a:ext cx="22225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/>
          <p:cNvSpPr txBox="1"/>
          <p:nvPr/>
        </p:nvSpPr>
        <p:spPr>
          <a:xfrm>
            <a:off x="3549650" y="3384550"/>
            <a:ext cx="1822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/>
              <a:t>frei</a:t>
            </a:r>
          </a:p>
          <a:p>
            <a:pPr algn="ctr"/>
            <a:endParaRPr lang="de-DE" sz="1600" dirty="0" smtClean="0"/>
          </a:p>
          <a:p>
            <a:pPr algn="ctr"/>
            <a:r>
              <a:rPr lang="de-DE" sz="1600" dirty="0" smtClean="0"/>
              <a:t>Kein Zwang</a:t>
            </a:r>
            <a:endParaRPr lang="de-DE" sz="1600" dirty="0"/>
          </a:p>
        </p:txBody>
      </p:sp>
      <p:cxnSp>
        <p:nvCxnSpPr>
          <p:cNvPr id="23" name="Gerade Verbindung mit Pfeil 22"/>
          <p:cNvCxnSpPr/>
          <p:nvPr/>
        </p:nvCxnSpPr>
        <p:spPr>
          <a:xfrm rot="5400000">
            <a:off x="4328319" y="3806031"/>
            <a:ext cx="22225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/>
          <p:cNvSpPr txBox="1"/>
          <p:nvPr/>
        </p:nvSpPr>
        <p:spPr>
          <a:xfrm>
            <a:off x="3549650" y="4273550"/>
            <a:ext cx="18224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/>
              <a:t>gleich</a:t>
            </a:r>
          </a:p>
          <a:p>
            <a:pPr algn="ctr"/>
            <a:endParaRPr lang="de-DE" sz="1600" dirty="0" smtClean="0"/>
          </a:p>
          <a:p>
            <a:pPr algn="ctr"/>
            <a:r>
              <a:rPr lang="de-DE" sz="1600" dirty="0" smtClean="0"/>
              <a:t>Jede Stimme gleich</a:t>
            </a:r>
            <a:endParaRPr lang="de-DE" sz="1600" dirty="0"/>
          </a:p>
        </p:txBody>
      </p:sp>
      <p:cxnSp>
        <p:nvCxnSpPr>
          <p:cNvPr id="25" name="Gerade Verbindung mit Pfeil 24"/>
          <p:cNvCxnSpPr/>
          <p:nvPr/>
        </p:nvCxnSpPr>
        <p:spPr>
          <a:xfrm rot="5400000">
            <a:off x="4328319" y="4660999"/>
            <a:ext cx="22225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feld 25"/>
          <p:cNvSpPr txBox="1"/>
          <p:nvPr/>
        </p:nvSpPr>
        <p:spPr>
          <a:xfrm>
            <a:off x="3549650" y="5384800"/>
            <a:ext cx="1822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/>
              <a:t>geheim</a:t>
            </a:r>
          </a:p>
          <a:p>
            <a:pPr algn="ctr"/>
            <a:endParaRPr lang="de-DE" sz="1600" dirty="0" smtClean="0"/>
          </a:p>
          <a:p>
            <a:pPr algn="ctr"/>
            <a:r>
              <a:rPr lang="de-DE" sz="1600" dirty="0" smtClean="0"/>
              <a:t>Wahlkabine</a:t>
            </a:r>
            <a:endParaRPr lang="de-DE" sz="1600" dirty="0"/>
          </a:p>
        </p:txBody>
      </p:sp>
      <p:cxnSp>
        <p:nvCxnSpPr>
          <p:cNvPr id="27" name="Gerade Verbindung mit Pfeil 26"/>
          <p:cNvCxnSpPr/>
          <p:nvPr/>
        </p:nvCxnSpPr>
        <p:spPr>
          <a:xfrm rot="5400000">
            <a:off x="4328319" y="5761831"/>
            <a:ext cx="22225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/>
          <p:cNvSpPr txBox="1"/>
          <p:nvPr/>
        </p:nvSpPr>
        <p:spPr>
          <a:xfrm>
            <a:off x="6172200" y="1651000"/>
            <a:ext cx="2667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de-DE" sz="1600" b="1" dirty="0" smtClean="0"/>
              <a:t>Mehrheitswahl</a:t>
            </a:r>
          </a:p>
          <a:p>
            <a:pPr marL="342900" indent="-342900"/>
            <a:endParaRPr lang="de-DE" dirty="0" smtClean="0"/>
          </a:p>
          <a:p>
            <a:pPr marL="342900" indent="-342900"/>
            <a:r>
              <a:rPr lang="de-DE" sz="1600" dirty="0" smtClean="0"/>
              <a:t>- Gewählt ist, wer die meisten Stimmen in einem Wahlkreis erhält (Person)</a:t>
            </a:r>
          </a:p>
        </p:txBody>
      </p:sp>
      <p:sp>
        <p:nvSpPr>
          <p:cNvPr id="29" name="Textfeld 28"/>
          <p:cNvSpPr txBox="1"/>
          <p:nvPr/>
        </p:nvSpPr>
        <p:spPr>
          <a:xfrm>
            <a:off x="6216650" y="4184650"/>
            <a:ext cx="292735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de-DE" sz="1600" b="1" dirty="0" smtClean="0"/>
              <a:t>b) Verhältniswahl</a:t>
            </a:r>
          </a:p>
          <a:p>
            <a:pPr marL="342900" indent="-342900"/>
            <a:endParaRPr lang="de-DE" dirty="0" smtClean="0"/>
          </a:p>
          <a:p>
            <a:pPr marL="342900" indent="-342900"/>
            <a:r>
              <a:rPr lang="de-DE" sz="1600" dirty="0" smtClean="0"/>
              <a:t>- Sitzverteilung erfolgt im Verhältnis der prozentualen Stimmanteile der Partei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6750" y="3206750"/>
            <a:ext cx="7905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4550" y="5829300"/>
            <a:ext cx="5048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4" name="Gewinkelte Verbindung 33"/>
          <p:cNvCxnSpPr>
            <a:stCxn id="5" idx="2"/>
            <a:endCxn id="8" idx="0"/>
          </p:cNvCxnSpPr>
          <p:nvPr/>
        </p:nvCxnSpPr>
        <p:spPr>
          <a:xfrm rot="5400000">
            <a:off x="2823359" y="-827891"/>
            <a:ext cx="227032" cy="3219450"/>
          </a:xfrm>
          <a:prstGeom prst="bentConnector3">
            <a:avLst>
              <a:gd name="adj1" fmla="val 6847"/>
            </a:avLst>
          </a:prstGeom>
          <a:ln w="25400" cmpd="sng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winkelte Verbindung 35"/>
          <p:cNvCxnSpPr>
            <a:stCxn id="5" idx="2"/>
            <a:endCxn id="7" idx="0"/>
          </p:cNvCxnSpPr>
          <p:nvPr/>
        </p:nvCxnSpPr>
        <p:spPr>
          <a:xfrm rot="16200000" flipH="1">
            <a:off x="6068209" y="-853291"/>
            <a:ext cx="227032" cy="3270250"/>
          </a:xfrm>
          <a:prstGeom prst="bentConnector3">
            <a:avLst>
              <a:gd name="adj1" fmla="val 6847"/>
            </a:avLst>
          </a:prstGeom>
          <a:ln w="25400" cmpd="sng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winkelte Verbindung 37"/>
          <p:cNvCxnSpPr>
            <a:stCxn id="5" idx="2"/>
            <a:endCxn id="6" idx="0"/>
          </p:cNvCxnSpPr>
          <p:nvPr/>
        </p:nvCxnSpPr>
        <p:spPr>
          <a:xfrm rot="16200000" flipH="1">
            <a:off x="4367770" y="847148"/>
            <a:ext cx="360382" cy="2722"/>
          </a:xfrm>
          <a:prstGeom prst="bentConnector3">
            <a:avLst>
              <a:gd name="adj1" fmla="val 50000"/>
            </a:avLst>
          </a:prstGeom>
          <a:ln w="25400" cmpd="sng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0" grpId="0"/>
      <p:bldP spid="11" grpId="0"/>
      <p:bldP spid="20" grpId="0"/>
      <p:bldP spid="22" grpId="0"/>
      <p:bldP spid="24" grpId="0"/>
      <p:bldP spid="26" grpId="0"/>
      <p:bldP spid="28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nhaltsplatzhalter 5"/>
          <p:cNvGraphicFramePr>
            <a:graphicFrameLocks noGrp="1"/>
          </p:cNvGraphicFramePr>
          <p:nvPr>
            <p:ph idx="1"/>
          </p:nvPr>
        </p:nvGraphicFramePr>
        <p:xfrm>
          <a:off x="127000" y="939800"/>
          <a:ext cx="8845550" cy="497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4550"/>
                <a:gridCol w="1600200"/>
                <a:gridCol w="1739142"/>
                <a:gridCol w="1620999"/>
                <a:gridCol w="1580052"/>
                <a:gridCol w="1460607"/>
              </a:tblGrid>
              <a:tr h="390358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Partei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SPD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CDU/CSU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FDP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Grüne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PDS</a:t>
                      </a:r>
                      <a:endParaRPr lang="de-DE" dirty="0"/>
                    </a:p>
                  </a:txBody>
                  <a:tcPr/>
                </a:tc>
              </a:tr>
              <a:tr h="4588042">
                <a:tc>
                  <a:txBody>
                    <a:bodyPr/>
                    <a:lstStyle/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r>
                        <a:rPr lang="de-DE" dirty="0" smtClean="0"/>
                        <a:t>G</a:t>
                      </a:r>
                    </a:p>
                    <a:p>
                      <a:pPr algn="ctr"/>
                      <a:r>
                        <a:rPr lang="de-DE" dirty="0" smtClean="0"/>
                        <a:t>R</a:t>
                      </a:r>
                    </a:p>
                    <a:p>
                      <a:pPr algn="ctr"/>
                      <a:r>
                        <a:rPr lang="de-DE" dirty="0" smtClean="0"/>
                        <a:t>U</a:t>
                      </a:r>
                    </a:p>
                    <a:p>
                      <a:pPr algn="ctr"/>
                      <a:r>
                        <a:rPr lang="de-DE" dirty="0" smtClean="0"/>
                        <a:t>N</a:t>
                      </a:r>
                    </a:p>
                    <a:p>
                      <a:pPr algn="ctr"/>
                      <a:r>
                        <a:rPr lang="de-DE" dirty="0" smtClean="0"/>
                        <a:t>D</a:t>
                      </a:r>
                    </a:p>
                    <a:p>
                      <a:pPr algn="ctr"/>
                      <a:r>
                        <a:rPr lang="de-DE" dirty="0" smtClean="0"/>
                        <a:t>S</a:t>
                      </a:r>
                    </a:p>
                    <a:p>
                      <a:pPr algn="ctr"/>
                      <a:r>
                        <a:rPr lang="de-DE" dirty="0" smtClean="0"/>
                        <a:t>Ä</a:t>
                      </a:r>
                    </a:p>
                    <a:p>
                      <a:pPr algn="ctr"/>
                      <a:r>
                        <a:rPr lang="de-DE" dirty="0" smtClean="0"/>
                        <a:t>T</a:t>
                      </a:r>
                    </a:p>
                    <a:p>
                      <a:pPr algn="ctr"/>
                      <a:r>
                        <a:rPr lang="de-DE" dirty="0" smtClean="0"/>
                        <a:t>Z</a:t>
                      </a:r>
                    </a:p>
                    <a:p>
                      <a:pPr algn="ctr"/>
                      <a:r>
                        <a:rPr lang="de-DE" dirty="0" smtClean="0"/>
                        <a:t>E</a:t>
                      </a:r>
                    </a:p>
                    <a:p>
                      <a:pPr algn="ctr"/>
                      <a:endParaRPr lang="de-DE" dirty="0"/>
                    </a:p>
                  </a:txBody>
                  <a:tcPr>
                    <a:gradFill>
                      <a:gsLst>
                        <a:gs pos="53000">
                          <a:schemeClr val="accent1">
                            <a:tint val="66000"/>
                            <a:satMod val="160000"/>
                          </a:schemeClr>
                        </a:gs>
                        <a:gs pos="100000">
                          <a:schemeClr val="bg1">
                            <a:alpha val="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de-DE" sz="1400" dirty="0" smtClean="0"/>
                        <a:t> Forderung nach sozialer Gerechtigkeit</a:t>
                      </a:r>
                    </a:p>
                    <a:p>
                      <a:pPr>
                        <a:buFontTx/>
                        <a:buNone/>
                      </a:pPr>
                      <a:endParaRPr lang="de-DE" sz="140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de-DE" sz="1400" dirty="0" smtClean="0"/>
                        <a:t> Unterstützung</a:t>
                      </a:r>
                      <a:r>
                        <a:rPr lang="de-DE" sz="1400" baseline="0" dirty="0" smtClean="0"/>
                        <a:t> </a:t>
                      </a:r>
                      <a:r>
                        <a:rPr lang="de-DE" sz="1400" dirty="0" smtClean="0"/>
                        <a:t> und Hilfe für wirtschaftlich</a:t>
                      </a:r>
                      <a:r>
                        <a:rPr lang="de-DE" sz="1400" baseline="0" dirty="0" smtClean="0"/>
                        <a:t> Schwache</a:t>
                      </a:r>
                    </a:p>
                    <a:p>
                      <a:pPr>
                        <a:buFontTx/>
                        <a:buNone/>
                      </a:pPr>
                      <a:endParaRPr lang="de-DE" sz="1400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de-DE" sz="1400" baseline="0" dirty="0" smtClean="0"/>
                        <a:t> Befürwortung der sozialen Marktwirtschaft</a:t>
                      </a:r>
                    </a:p>
                    <a:p>
                      <a:pPr>
                        <a:buFontTx/>
                        <a:buNone/>
                      </a:pPr>
                      <a:endParaRPr lang="de-DE" sz="1400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de-DE" sz="1400" baseline="0" dirty="0" smtClean="0"/>
                        <a:t> Befürwortung des freiheitlich-demokratischen Regierungs-</a:t>
                      </a:r>
                      <a:r>
                        <a:rPr lang="de-DE" sz="1400" baseline="0" dirty="0" err="1" smtClean="0"/>
                        <a:t>systems</a:t>
                      </a:r>
                      <a:endParaRPr lang="de-DE" sz="1400" dirty="0"/>
                    </a:p>
                  </a:txBody>
                  <a:tcPr>
                    <a:gradFill>
                      <a:gsLst>
                        <a:gs pos="53000">
                          <a:schemeClr val="accent1">
                            <a:tint val="66000"/>
                            <a:satMod val="160000"/>
                          </a:schemeClr>
                        </a:gs>
                        <a:gs pos="100000">
                          <a:schemeClr val="bg1">
                            <a:alpha val="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de-DE" sz="1400" baseline="0" dirty="0" smtClean="0"/>
                        <a:t> Soziale Markt-</a:t>
                      </a:r>
                      <a:r>
                        <a:rPr lang="de-DE" sz="1400" baseline="0" dirty="0" err="1" smtClean="0"/>
                        <a:t>wirtschaft</a:t>
                      </a:r>
                      <a:r>
                        <a:rPr lang="de-DE" sz="1400" baseline="0" dirty="0" smtClean="0"/>
                        <a:t> mit Schwerpunkt auf privat-wirtschaftlichen Grundsätzen</a:t>
                      </a:r>
                    </a:p>
                    <a:p>
                      <a:pPr>
                        <a:buFontTx/>
                        <a:buNone/>
                      </a:pPr>
                      <a:endParaRPr lang="de-DE" sz="1400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de-DE" sz="1400" baseline="0" dirty="0" smtClean="0"/>
                        <a:t> Befürwortung der sozialen und wirtschaftlichen Eigenverantwortung bei gleichzeitiger Hilfe für sozial benachteiligte Gruppen</a:t>
                      </a:r>
                      <a:endParaRPr lang="de-DE" sz="1400" dirty="0"/>
                    </a:p>
                  </a:txBody>
                  <a:tcPr>
                    <a:gradFill>
                      <a:gsLst>
                        <a:gs pos="53000">
                          <a:schemeClr val="accent1">
                            <a:tint val="66000"/>
                            <a:satMod val="160000"/>
                          </a:schemeClr>
                        </a:gs>
                        <a:gs pos="100000">
                          <a:schemeClr val="bg1">
                            <a:alpha val="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de-DE" sz="1400" dirty="0" smtClean="0"/>
                        <a:t> Persönliche Freiheit und wirtschaftliche Eigenverantwortung im Vordergrund</a:t>
                      </a:r>
                    </a:p>
                    <a:p>
                      <a:pPr>
                        <a:buFontTx/>
                        <a:buNone/>
                      </a:pPr>
                      <a:endParaRPr lang="de-DE" sz="140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de-DE" sz="1400" dirty="0" smtClean="0"/>
                        <a:t> Staat soll mit den Mitteln der Staatsgewalt</a:t>
                      </a:r>
                      <a:r>
                        <a:rPr lang="de-DE" sz="1400" baseline="0" dirty="0" smtClean="0"/>
                        <a:t> nur die notwendigsten Maßnahmen ergreifen</a:t>
                      </a:r>
                      <a:endParaRPr lang="de-DE" sz="1400" dirty="0"/>
                    </a:p>
                  </a:txBody>
                  <a:tcPr>
                    <a:gradFill>
                      <a:gsLst>
                        <a:gs pos="53000">
                          <a:schemeClr val="accent1">
                            <a:tint val="66000"/>
                            <a:satMod val="160000"/>
                          </a:schemeClr>
                        </a:gs>
                        <a:gs pos="100000">
                          <a:schemeClr val="bg1">
                            <a:alpha val="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de-DE" sz="1400" dirty="0" smtClean="0"/>
                        <a:t> Erhaltung</a:t>
                      </a:r>
                      <a:r>
                        <a:rPr lang="de-DE" sz="1400" baseline="0" dirty="0" smtClean="0"/>
                        <a:t> der natürlichen Lebensgrundlagen</a:t>
                      </a:r>
                    </a:p>
                    <a:p>
                      <a:pPr>
                        <a:buFontTx/>
                        <a:buNone/>
                      </a:pPr>
                      <a:endParaRPr lang="de-DE" sz="1400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de-DE" sz="1400" baseline="0" dirty="0" smtClean="0"/>
                        <a:t> Friedens-</a:t>
                      </a:r>
                      <a:r>
                        <a:rPr lang="de-DE" sz="1400" baseline="0" dirty="0" err="1" smtClean="0"/>
                        <a:t>sicherung</a:t>
                      </a:r>
                      <a:r>
                        <a:rPr lang="de-DE" sz="1400" baseline="0" dirty="0" smtClean="0"/>
                        <a:t> ohne militärischen Einsatz</a:t>
                      </a:r>
                    </a:p>
                    <a:p>
                      <a:pPr>
                        <a:buFontTx/>
                        <a:buNone/>
                      </a:pPr>
                      <a:endParaRPr lang="de-DE" sz="1400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de-DE" sz="1400" baseline="0" dirty="0" smtClean="0"/>
                        <a:t> Aufbau der Partei nach basisdemokratischen Grundsätzen</a:t>
                      </a:r>
                      <a:endParaRPr lang="de-DE" sz="1400" dirty="0"/>
                    </a:p>
                  </a:txBody>
                  <a:tcPr>
                    <a:gradFill>
                      <a:gsLst>
                        <a:gs pos="53000">
                          <a:schemeClr val="accent1">
                            <a:tint val="66000"/>
                            <a:satMod val="160000"/>
                          </a:schemeClr>
                        </a:gs>
                        <a:gs pos="100000">
                          <a:schemeClr val="bg1">
                            <a:alpha val="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de-DE" sz="1400" dirty="0" smtClean="0"/>
                        <a:t> Bekenntnis zum sozialistischen Pluralismus</a:t>
                      </a:r>
                    </a:p>
                    <a:p>
                      <a:pPr>
                        <a:buFontTx/>
                        <a:buNone/>
                      </a:pPr>
                      <a:endParaRPr lang="de-DE" sz="140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de-DE" sz="1400" dirty="0" smtClean="0"/>
                        <a:t> Suche nach dem dritten</a:t>
                      </a:r>
                      <a:r>
                        <a:rPr lang="de-DE" sz="1400" baseline="0" dirty="0" smtClean="0"/>
                        <a:t> Weg zum Sozialismus neben Kapitalismus</a:t>
                      </a:r>
                    </a:p>
                    <a:p>
                      <a:pPr>
                        <a:buFontTx/>
                        <a:buNone/>
                      </a:pPr>
                      <a:endParaRPr lang="de-DE" sz="1400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de-DE" sz="1400" baseline="0" dirty="0" smtClean="0"/>
                        <a:t> Veränderung der Eigentumsverhältnisse (starker Sektor gesellschaftlichen Eigentums)</a:t>
                      </a:r>
                      <a:endParaRPr lang="de-DE" sz="1400" dirty="0"/>
                    </a:p>
                  </a:txBody>
                  <a:tcPr>
                    <a:gradFill>
                      <a:gsLst>
                        <a:gs pos="53000">
                          <a:schemeClr val="accent1">
                            <a:tint val="66000"/>
                            <a:satMod val="160000"/>
                          </a:schemeClr>
                        </a:gs>
                        <a:gs pos="100000">
                          <a:schemeClr val="bg1">
                            <a:alpha val="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Die politischen Parteien in der Bundesrepublik </a:t>
            </a:r>
            <a:endParaRPr lang="de-DE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304800" y="1473200"/>
          <a:ext cx="8578850" cy="4870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5770"/>
                <a:gridCol w="1715770"/>
                <a:gridCol w="1715770"/>
                <a:gridCol w="1715770"/>
                <a:gridCol w="1715770"/>
              </a:tblGrid>
              <a:tr h="389529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SPD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CDU/CSU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FDP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Grüne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PDS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2171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de-DE" sz="1200" dirty="0" smtClean="0"/>
                        <a:t> Einschränkung des Energieverbrauchs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de-DE" sz="1200" dirty="0" smtClean="0"/>
                        <a:t> Konzept</a:t>
                      </a:r>
                      <a:r>
                        <a:rPr lang="de-DE" sz="1200" baseline="0" dirty="0" smtClean="0"/>
                        <a:t> für den ökologischen Umbau</a:t>
                      </a:r>
                    </a:p>
                    <a:p>
                      <a:pPr>
                        <a:buFontTx/>
                        <a:buChar char="-"/>
                      </a:pPr>
                      <a:endParaRPr lang="de-DE" sz="12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de-DE" sz="1200" baseline="0" dirty="0" smtClean="0"/>
                        <a:t>Energiesparer werden belohnt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de-DE" sz="1200" baseline="0" dirty="0" smtClean="0"/>
                        <a:t>Umweltabgaben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de-DE" sz="1200" baseline="0" dirty="0" smtClean="0"/>
                        <a:t>Umweltordnungsrecht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de-DE" sz="1200" baseline="0" dirty="0" smtClean="0"/>
                        <a:t>Schneller Ausstieg aus der Kernenergie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de-DE" sz="1200" baseline="0" dirty="0" smtClean="0"/>
                        <a:t>Ausbau des Schienennetzes und des öffentlichen Nahverkehrs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de-DE" sz="1200" baseline="0" dirty="0" smtClean="0"/>
                        <a:t>Einführung von Tempolimits</a:t>
                      </a:r>
                    </a:p>
                    <a:p>
                      <a:pPr marL="342900" indent="-342900">
                        <a:buFont typeface="+mj-lt"/>
                        <a:buNone/>
                      </a:pPr>
                      <a:endParaRPr lang="de-DE" sz="1200" baseline="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53000">
                          <a:schemeClr val="accent1">
                            <a:tint val="66000"/>
                            <a:satMod val="160000"/>
                          </a:schemeClr>
                        </a:gs>
                        <a:gs pos="100000">
                          <a:schemeClr val="bg1">
                            <a:alpha val="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de-DE" sz="1200" baseline="0" dirty="0" smtClean="0"/>
                        <a:t> Aufnahme des Umweltschutzes als Staatsziel in die Verfassung</a:t>
                      </a:r>
                    </a:p>
                    <a:p>
                      <a:pPr>
                        <a:buFontTx/>
                        <a:buNone/>
                      </a:pPr>
                      <a:endParaRPr lang="de-DE" sz="1200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de-DE" sz="1200" baseline="0" dirty="0" smtClean="0"/>
                        <a:t> Einsatz neuer Techniken und Produktionsverfahren zur Vermeidung von Umweltschäden</a:t>
                      </a:r>
                    </a:p>
                    <a:p>
                      <a:pPr>
                        <a:buFontTx/>
                        <a:buNone/>
                      </a:pPr>
                      <a:endParaRPr lang="de-DE" sz="1200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de-DE" sz="1200" baseline="0" dirty="0" smtClean="0"/>
                        <a:t> Nutzung der Kernenergie und erneuerbarer Energien</a:t>
                      </a:r>
                    </a:p>
                    <a:p>
                      <a:pPr>
                        <a:buFontTx/>
                        <a:buNone/>
                      </a:pPr>
                      <a:endParaRPr lang="de-DE" sz="1200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de-DE" sz="1200" baseline="0" dirty="0" smtClean="0"/>
                        <a:t> Belohnung für umweltfreundliches Verhalten</a:t>
                      </a:r>
                    </a:p>
                    <a:p>
                      <a:pPr>
                        <a:buFontTx/>
                        <a:buNone/>
                      </a:pPr>
                      <a:endParaRPr lang="de-DE" sz="1200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de-DE" sz="1200" baseline="0" dirty="0" smtClean="0"/>
                        <a:t> Ausbau der Schienen- und öffentlichen Nahverkehrs</a:t>
                      </a:r>
                      <a:endParaRPr lang="de-DE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53000">
                          <a:schemeClr val="accent1">
                            <a:tint val="66000"/>
                            <a:satMod val="160000"/>
                          </a:schemeClr>
                        </a:gs>
                        <a:gs pos="100000">
                          <a:schemeClr val="bg1">
                            <a:alpha val="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de-DE" sz="1200" dirty="0" smtClean="0"/>
                        <a:t> Umweltpolitisches</a:t>
                      </a:r>
                      <a:r>
                        <a:rPr lang="de-DE" sz="1200" baseline="0" dirty="0" smtClean="0"/>
                        <a:t> Vermeidungs</a:t>
                      </a:r>
                      <a:r>
                        <a:rPr lang="de-DE" baseline="0" dirty="0" smtClean="0"/>
                        <a:t>- </a:t>
                      </a:r>
                      <a:r>
                        <a:rPr lang="de-DE" sz="1200" baseline="0" dirty="0" smtClean="0"/>
                        <a:t>und Vorsorgeprinzip muss stärker in den Vordergrund treten</a:t>
                      </a:r>
                    </a:p>
                    <a:p>
                      <a:pPr>
                        <a:buFontTx/>
                        <a:buNone/>
                      </a:pPr>
                      <a:endParaRPr lang="de-DE" sz="1200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de-DE" sz="1200" baseline="0" dirty="0" smtClean="0"/>
                        <a:t> Straf- und Haftungsrecht muss Beitrag zum Umweltschutz leisten</a:t>
                      </a:r>
                    </a:p>
                    <a:p>
                      <a:pPr>
                        <a:buFontTx/>
                        <a:buNone/>
                      </a:pPr>
                      <a:endParaRPr lang="de-DE" sz="1200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de-DE" sz="1200" baseline="0" dirty="0" smtClean="0"/>
                        <a:t> Festhalten an der Kernenergie als Übergangslösung</a:t>
                      </a:r>
                    </a:p>
                    <a:p>
                      <a:pPr>
                        <a:buFontTx/>
                        <a:buNone/>
                      </a:pPr>
                      <a:endParaRPr lang="de-DE" sz="1200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de-DE" sz="1200" baseline="0" dirty="0" smtClean="0"/>
                        <a:t> Anreize zur Verlagerung des Schwerlastverkehrs auf die Schiene</a:t>
                      </a:r>
                      <a:endParaRPr lang="de-DE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53000">
                          <a:schemeClr val="accent1">
                            <a:tint val="66000"/>
                            <a:satMod val="160000"/>
                          </a:schemeClr>
                        </a:gs>
                        <a:gs pos="100000">
                          <a:schemeClr val="bg1">
                            <a:alpha val="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- </a:t>
                      </a:r>
                      <a:r>
                        <a:rPr lang="de-DE" sz="1200" baseline="0" dirty="0" smtClean="0"/>
                        <a:t>Sofortprogramm zur Bremsung des Temperaturanstiegs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de-DE" sz="1200" baseline="0" dirty="0" smtClean="0"/>
                        <a:t>Kohlendioxid-Emission reduzieren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de-DE" sz="1200" baseline="0" dirty="0" smtClean="0"/>
                        <a:t>Ausstieg aus fossilen Brennstoffen bis zum Jahr 2100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de-DE" sz="1200" baseline="0" dirty="0" smtClean="0"/>
                        <a:t>Ozonschädigende Chlorverbindungen sofort verbieten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de-DE" sz="1200" baseline="0" dirty="0" smtClean="0"/>
                        <a:t>Sofortige Stilllegung von Atomanlagen</a:t>
                      </a:r>
                    </a:p>
                    <a:p>
                      <a:pPr marL="342900" indent="-342900">
                        <a:buFont typeface="+mj-lt"/>
                        <a:buNone/>
                      </a:pPr>
                      <a:endParaRPr lang="de-DE" sz="1200" baseline="0" dirty="0" smtClean="0"/>
                    </a:p>
                    <a:p>
                      <a:pPr marL="342900" indent="-342900">
                        <a:buFont typeface="+mj-lt"/>
                        <a:buNone/>
                      </a:pPr>
                      <a:r>
                        <a:rPr lang="de-DE" sz="1200" baseline="0" dirty="0" smtClean="0"/>
                        <a:t>- Einführung von Tempolimits und Katalysatoren</a:t>
                      </a:r>
                      <a:endParaRPr lang="de-DE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53000">
                          <a:schemeClr val="accent1">
                            <a:tint val="66000"/>
                            <a:satMod val="160000"/>
                          </a:schemeClr>
                        </a:gs>
                        <a:gs pos="100000">
                          <a:schemeClr val="bg1">
                            <a:alpha val="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de-DE" sz="1200" dirty="0" smtClean="0"/>
                        <a:t>Forderung nach Alternativen in der Wirtschaft,</a:t>
                      </a:r>
                      <a:r>
                        <a:rPr lang="de-DE" sz="1200" baseline="0" dirty="0" smtClean="0"/>
                        <a:t> der technologischen Entwicklung und im Massenkonsum</a:t>
                      </a:r>
                    </a:p>
                    <a:p>
                      <a:pPr>
                        <a:buFontTx/>
                        <a:buNone/>
                      </a:pPr>
                      <a:endParaRPr lang="de-DE" sz="1200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de-DE" sz="1200" baseline="0" dirty="0" smtClean="0"/>
                        <a:t> Ziel der Politik ist deshalb eine Umstellung der Produktion</a:t>
                      </a:r>
                      <a:endParaRPr lang="de-DE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53000">
                          <a:schemeClr val="accent1">
                            <a:tint val="66000"/>
                            <a:satMod val="160000"/>
                          </a:schemeClr>
                        </a:gs>
                        <a:gs pos="100000">
                          <a:schemeClr val="bg1">
                            <a:alpha val="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© Thomas Roth, GK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38150" y="184150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Parteiprogramme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508000" y="671512"/>
            <a:ext cx="84010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de-DE" sz="1400" dirty="0" smtClean="0"/>
              <a:t>Grundsatzprogramme – Grundhaltung und langfristige Ziele</a:t>
            </a:r>
          </a:p>
          <a:p>
            <a:pPr marL="342900" indent="-342900">
              <a:buAutoNum type="alphaLcParenR"/>
            </a:pPr>
            <a:r>
              <a:rPr lang="de-DE" sz="1400" dirty="0" smtClean="0"/>
              <a:t>Wahlprogramme – Schwerpunktthemen von kurz- bis mittelfristiger Dauer</a:t>
            </a:r>
          </a:p>
          <a:p>
            <a:pPr marL="342900" indent="-342900"/>
            <a:r>
              <a:rPr lang="de-DE" sz="1400" dirty="0" smtClean="0"/>
              <a:t>Aussage zur Energie-, Umwelt- und Verkehrspolitik (Bundestagswahl 1990)</a:t>
            </a: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60350" y="139700"/>
            <a:ext cx="8229600" cy="439718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 smtClean="0"/>
              <a:t>Bundestagswahlen</a:t>
            </a:r>
            <a:endParaRPr lang="de-DE" dirty="0"/>
          </a:p>
        </p:txBody>
      </p:sp>
      <p:sp>
        <p:nvSpPr>
          <p:cNvPr id="11" name="Torte 10"/>
          <p:cNvSpPr/>
          <p:nvPr/>
        </p:nvSpPr>
        <p:spPr>
          <a:xfrm rot="5400000">
            <a:off x="4438650" y="3917950"/>
            <a:ext cx="3422650" cy="5645150"/>
          </a:xfrm>
          <a:prstGeom prst="pie">
            <a:avLst>
              <a:gd name="adj1" fmla="val 5388540"/>
              <a:gd name="adj2" fmla="val 16200000"/>
            </a:avLst>
          </a:prstGeom>
          <a:solidFill>
            <a:schemeClr val="bg2">
              <a:lumMod val="75000"/>
            </a:schemeClr>
          </a:solidFill>
          <a:ln cmpd="sng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13" name="Gerade Verbindung 12"/>
          <p:cNvCxnSpPr/>
          <p:nvPr/>
        </p:nvCxnSpPr>
        <p:spPr>
          <a:xfrm rot="16200000" flipH="1">
            <a:off x="4972050" y="5207000"/>
            <a:ext cx="1555750" cy="1466850"/>
          </a:xfrm>
          <a:prstGeom prst="line">
            <a:avLst/>
          </a:prstGeom>
          <a:ln w="317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 rot="10800000" flipV="1">
            <a:off x="6483350" y="5473700"/>
            <a:ext cx="1600200" cy="1244600"/>
          </a:xfrm>
          <a:prstGeom prst="line">
            <a:avLst/>
          </a:prstGeom>
          <a:ln w="317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/>
          <p:cNvSpPr txBox="1"/>
          <p:nvPr/>
        </p:nvSpPr>
        <p:spPr>
          <a:xfrm>
            <a:off x="4527550" y="4584700"/>
            <a:ext cx="346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 smtClean="0"/>
              <a:t>Sitzverteilung im Bundestag</a:t>
            </a:r>
            <a:endParaRPr lang="de-DE" u="sng" dirty="0"/>
          </a:p>
        </p:txBody>
      </p:sp>
      <p:sp>
        <p:nvSpPr>
          <p:cNvPr id="21" name="Textfeld 20"/>
          <p:cNvSpPr txBox="1"/>
          <p:nvPr/>
        </p:nvSpPr>
        <p:spPr>
          <a:xfrm>
            <a:off x="3949700" y="5829300"/>
            <a:ext cx="1955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/>
              <a:t>Partei A</a:t>
            </a:r>
          </a:p>
          <a:p>
            <a:r>
              <a:rPr lang="de-DE" sz="1000" dirty="0" smtClean="0"/>
              <a:t>315 Sitze (Zweitstimme)</a:t>
            </a:r>
          </a:p>
          <a:p>
            <a:r>
              <a:rPr lang="de-DE" sz="1000" dirty="0" smtClean="0"/>
              <a:t>250 Direktmandate</a:t>
            </a:r>
          </a:p>
          <a:p>
            <a:r>
              <a:rPr lang="de-DE" sz="1000" dirty="0" smtClean="0"/>
              <a:t>65 Landeslisten</a:t>
            </a:r>
            <a:endParaRPr lang="de-DE" sz="1000" dirty="0"/>
          </a:p>
        </p:txBody>
      </p:sp>
      <p:sp>
        <p:nvSpPr>
          <p:cNvPr id="22" name="Textfeld 21"/>
          <p:cNvSpPr txBox="1"/>
          <p:nvPr/>
        </p:nvSpPr>
        <p:spPr>
          <a:xfrm>
            <a:off x="5861050" y="5295900"/>
            <a:ext cx="1955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/>
              <a:t>Partei B</a:t>
            </a:r>
          </a:p>
          <a:p>
            <a:r>
              <a:rPr lang="de-DE" sz="1000" dirty="0" smtClean="0"/>
              <a:t>262 Sitze (Zweitstimme)</a:t>
            </a:r>
          </a:p>
          <a:p>
            <a:r>
              <a:rPr lang="de-DE" sz="1000" dirty="0" smtClean="0"/>
              <a:t>78 Direktmandate</a:t>
            </a:r>
          </a:p>
          <a:p>
            <a:r>
              <a:rPr lang="de-DE" sz="1000" dirty="0" smtClean="0"/>
              <a:t>184 Landeslisten</a:t>
            </a:r>
            <a:endParaRPr lang="de-DE" sz="1000" dirty="0"/>
          </a:p>
        </p:txBody>
      </p:sp>
      <p:sp>
        <p:nvSpPr>
          <p:cNvPr id="23" name="Textfeld 22"/>
          <p:cNvSpPr txBox="1"/>
          <p:nvPr/>
        </p:nvSpPr>
        <p:spPr>
          <a:xfrm>
            <a:off x="6927850" y="5962650"/>
            <a:ext cx="17843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 smtClean="0"/>
              <a:t>Partei C</a:t>
            </a:r>
          </a:p>
          <a:p>
            <a:pPr algn="r"/>
            <a:r>
              <a:rPr lang="de-DE" sz="1000" dirty="0" smtClean="0"/>
              <a:t>79 Sitze (Zweitstimme)</a:t>
            </a:r>
          </a:p>
          <a:p>
            <a:pPr algn="r"/>
            <a:r>
              <a:rPr lang="de-DE" sz="1000" dirty="0" smtClean="0"/>
              <a:t>0 Direktmandate</a:t>
            </a:r>
          </a:p>
          <a:p>
            <a:pPr algn="r"/>
            <a:r>
              <a:rPr lang="de-DE" sz="1000" dirty="0" smtClean="0"/>
              <a:t>79 Landeslisten</a:t>
            </a:r>
            <a:endParaRPr lang="de-DE" sz="1000" dirty="0"/>
          </a:p>
        </p:txBody>
      </p:sp>
      <p:sp>
        <p:nvSpPr>
          <p:cNvPr id="29" name="Textfeld 28"/>
          <p:cNvSpPr txBox="1"/>
          <p:nvPr/>
        </p:nvSpPr>
        <p:spPr>
          <a:xfrm>
            <a:off x="1682750" y="584200"/>
            <a:ext cx="5778500" cy="7386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Bundestagswahl = Verhältniswahl mit 5%-Klausel</a:t>
            </a:r>
          </a:p>
          <a:p>
            <a:pPr algn="ctr"/>
            <a:r>
              <a:rPr lang="de-DE" sz="1400" dirty="0" smtClean="0"/>
              <a:t>Erststimme = Personenwahl</a:t>
            </a:r>
          </a:p>
          <a:p>
            <a:pPr algn="ctr"/>
            <a:r>
              <a:rPr lang="de-DE" sz="1400" dirty="0" smtClean="0"/>
              <a:t>Zweitstimme  =  Parteiwahl</a:t>
            </a:r>
            <a:endParaRPr lang="de-DE" sz="1400" dirty="0"/>
          </a:p>
        </p:txBody>
      </p:sp>
      <p:sp>
        <p:nvSpPr>
          <p:cNvPr id="30" name="Pfeil nach unten 29"/>
          <p:cNvSpPr/>
          <p:nvPr/>
        </p:nvSpPr>
        <p:spPr>
          <a:xfrm>
            <a:off x="4349750" y="1428750"/>
            <a:ext cx="444500" cy="355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Textfeld 30"/>
          <p:cNvSpPr txBox="1"/>
          <p:nvPr/>
        </p:nvSpPr>
        <p:spPr>
          <a:xfrm>
            <a:off x="3505200" y="1962150"/>
            <a:ext cx="2133600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/>
              <a:t>656 Abgeordnete</a:t>
            </a:r>
            <a:endParaRPr lang="de-DE" dirty="0"/>
          </a:p>
        </p:txBody>
      </p:sp>
      <p:sp>
        <p:nvSpPr>
          <p:cNvPr id="32" name="Textfeld 31"/>
          <p:cNvSpPr txBox="1"/>
          <p:nvPr/>
        </p:nvSpPr>
        <p:spPr>
          <a:xfrm>
            <a:off x="571500" y="2628900"/>
            <a:ext cx="2533650" cy="52322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328 Wahlkreisabgeordnete</a:t>
            </a:r>
          </a:p>
          <a:p>
            <a:pPr algn="ctr"/>
            <a:r>
              <a:rPr lang="de-DE" sz="1400" dirty="0" smtClean="0"/>
              <a:t>(Erststimme)</a:t>
            </a:r>
            <a:endParaRPr lang="de-DE" sz="1400" dirty="0"/>
          </a:p>
        </p:txBody>
      </p:sp>
      <p:sp>
        <p:nvSpPr>
          <p:cNvPr id="33" name="Textfeld 32"/>
          <p:cNvSpPr txBox="1"/>
          <p:nvPr/>
        </p:nvSpPr>
        <p:spPr>
          <a:xfrm>
            <a:off x="5283200" y="2628900"/>
            <a:ext cx="3155950" cy="52322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328 Abgeordnete über Landesliste</a:t>
            </a:r>
          </a:p>
          <a:p>
            <a:endParaRPr lang="de-DE" sz="1400" dirty="0"/>
          </a:p>
        </p:txBody>
      </p:sp>
      <p:cxnSp>
        <p:nvCxnSpPr>
          <p:cNvPr id="35" name="Gewinkelte Verbindung 34"/>
          <p:cNvCxnSpPr>
            <a:stCxn id="31" idx="2"/>
            <a:endCxn id="33" idx="0"/>
          </p:cNvCxnSpPr>
          <p:nvPr/>
        </p:nvCxnSpPr>
        <p:spPr>
          <a:xfrm rot="16200000" flipH="1">
            <a:off x="5567878" y="1335603"/>
            <a:ext cx="297418" cy="2289175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winkelte Verbindung 37"/>
          <p:cNvCxnSpPr>
            <a:stCxn id="31" idx="2"/>
            <a:endCxn id="32" idx="0"/>
          </p:cNvCxnSpPr>
          <p:nvPr/>
        </p:nvCxnSpPr>
        <p:spPr>
          <a:xfrm rot="5400000">
            <a:off x="3056454" y="1113354"/>
            <a:ext cx="297418" cy="2733675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40"/>
          <p:cNvCxnSpPr/>
          <p:nvPr/>
        </p:nvCxnSpPr>
        <p:spPr>
          <a:xfrm>
            <a:off x="0" y="3206750"/>
            <a:ext cx="9144000" cy="0"/>
          </a:xfrm>
          <a:prstGeom prst="line">
            <a:avLst/>
          </a:prstGeom>
          <a:ln w="38100" cmpd="sng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feld 44"/>
          <p:cNvSpPr txBox="1"/>
          <p:nvPr/>
        </p:nvSpPr>
        <p:spPr>
          <a:xfrm>
            <a:off x="260350" y="3429000"/>
            <a:ext cx="38671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Partei A: 250 Direktmandate (Erststimme)</a:t>
            </a:r>
          </a:p>
          <a:p>
            <a:r>
              <a:rPr lang="de-DE" sz="1400" dirty="0" smtClean="0"/>
              <a:t>Partei B:   78 Direktmandate</a:t>
            </a:r>
          </a:p>
          <a:p>
            <a:r>
              <a:rPr lang="de-DE" sz="1400" dirty="0" smtClean="0"/>
              <a:t>Partei C:     0 Direktmandate</a:t>
            </a:r>
            <a:endParaRPr lang="de-DE" sz="1400" dirty="0"/>
          </a:p>
        </p:txBody>
      </p:sp>
      <p:sp>
        <p:nvSpPr>
          <p:cNvPr id="46" name="Textfeld 45"/>
          <p:cNvSpPr txBox="1"/>
          <p:nvPr/>
        </p:nvSpPr>
        <p:spPr>
          <a:xfrm>
            <a:off x="5016500" y="3429000"/>
            <a:ext cx="38671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48% der Zweitstimmen = 315 Sitze</a:t>
            </a:r>
          </a:p>
          <a:p>
            <a:r>
              <a:rPr lang="de-DE" sz="1400" dirty="0" smtClean="0"/>
              <a:t>40% der Zweitstimmen = 262 Sitze</a:t>
            </a:r>
          </a:p>
          <a:p>
            <a:r>
              <a:rPr lang="de-DE" sz="1400" dirty="0" smtClean="0"/>
              <a:t>12% der Zweitstimmen =   79 Sitze</a:t>
            </a:r>
            <a:endParaRPr lang="de-DE" sz="1400" dirty="0"/>
          </a:p>
        </p:txBody>
      </p:sp>
      <p:cxnSp>
        <p:nvCxnSpPr>
          <p:cNvPr id="49" name="Gerade Verbindung 48"/>
          <p:cNvCxnSpPr/>
          <p:nvPr/>
        </p:nvCxnSpPr>
        <p:spPr>
          <a:xfrm>
            <a:off x="0" y="4184650"/>
            <a:ext cx="9144000" cy="0"/>
          </a:xfrm>
          <a:prstGeom prst="line">
            <a:avLst/>
          </a:prstGeom>
          <a:ln w="38100" cmpd="sng"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feld 49"/>
          <p:cNvSpPr txBox="1"/>
          <p:nvPr/>
        </p:nvSpPr>
        <p:spPr>
          <a:xfrm>
            <a:off x="260350" y="4273550"/>
            <a:ext cx="3600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Gesamt: 328 Direktmandate</a:t>
            </a:r>
            <a:endParaRPr lang="de-DE" sz="1400" dirty="0"/>
          </a:p>
        </p:txBody>
      </p:sp>
      <p:sp>
        <p:nvSpPr>
          <p:cNvPr id="51" name="Textfeld 50"/>
          <p:cNvSpPr txBox="1"/>
          <p:nvPr/>
        </p:nvSpPr>
        <p:spPr>
          <a:xfrm>
            <a:off x="4927600" y="4273550"/>
            <a:ext cx="39560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100% der Zweitstimmen = 656 Sitze</a:t>
            </a:r>
            <a:endParaRPr lang="de-DE" sz="1400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0" grpId="0"/>
      <p:bldP spid="21" grpId="0"/>
      <p:bldP spid="22" grpId="0"/>
      <p:bldP spid="23" grpId="0"/>
      <p:bldP spid="29" grpId="0" animBg="1"/>
      <p:bldP spid="30" grpId="0" animBg="1"/>
      <p:bldP spid="31" grpId="0" animBg="1"/>
      <p:bldP spid="32" grpId="0" animBg="1"/>
      <p:bldP spid="33" grpId="0" animBg="1"/>
      <p:bldP spid="45" grpId="0"/>
      <p:bldP spid="46" grpId="0"/>
      <p:bldP spid="50" grpId="0"/>
      <p:bldP spid="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Der Bundestag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260350" y="1117600"/>
            <a:ext cx="2355850" cy="738664"/>
          </a:xfrm>
          <a:prstGeom prst="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Gewählte Volksvertreter, nur ihrem Gewissen unterworfen</a:t>
            </a:r>
            <a:endParaRPr lang="de-DE" sz="1400" dirty="0"/>
          </a:p>
        </p:txBody>
      </p:sp>
      <p:sp>
        <p:nvSpPr>
          <p:cNvPr id="8" name="Textfeld 7"/>
          <p:cNvSpPr txBox="1"/>
          <p:nvPr/>
        </p:nvSpPr>
        <p:spPr>
          <a:xfrm>
            <a:off x="3327400" y="1250950"/>
            <a:ext cx="2489200" cy="46166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/>
              <a:t>Abgeordnete</a:t>
            </a:r>
            <a:endParaRPr lang="de-DE" sz="2400" dirty="0"/>
          </a:p>
        </p:txBody>
      </p:sp>
      <p:sp>
        <p:nvSpPr>
          <p:cNvPr id="9" name="Textfeld 8"/>
          <p:cNvSpPr txBox="1"/>
          <p:nvPr/>
        </p:nvSpPr>
        <p:spPr>
          <a:xfrm>
            <a:off x="6527800" y="1117600"/>
            <a:ext cx="2355850" cy="738664"/>
          </a:xfrm>
          <a:prstGeom prst="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Einflüsse aus Partei, Fraktion, Wahlkreis, Verbänden</a:t>
            </a:r>
            <a:endParaRPr lang="de-DE" sz="1400" dirty="0"/>
          </a:p>
        </p:txBody>
      </p:sp>
      <p:sp>
        <p:nvSpPr>
          <p:cNvPr id="10" name="Textfeld 9"/>
          <p:cNvSpPr txBox="1"/>
          <p:nvPr/>
        </p:nvSpPr>
        <p:spPr>
          <a:xfrm>
            <a:off x="2038350" y="2362200"/>
            <a:ext cx="5022850" cy="830997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/>
              <a:t>Der Bundestag</a:t>
            </a:r>
          </a:p>
          <a:p>
            <a:pPr algn="ctr"/>
            <a:r>
              <a:rPr lang="de-DE" sz="2400" dirty="0" smtClean="0"/>
              <a:t>656 Abgeordnete</a:t>
            </a:r>
            <a:endParaRPr lang="de-DE" sz="2400" dirty="0"/>
          </a:p>
        </p:txBody>
      </p:sp>
      <p:sp>
        <p:nvSpPr>
          <p:cNvPr id="11" name="Textfeld 10"/>
          <p:cNvSpPr txBox="1"/>
          <p:nvPr/>
        </p:nvSpPr>
        <p:spPr>
          <a:xfrm>
            <a:off x="2038350" y="3162300"/>
            <a:ext cx="2489200" cy="1384995"/>
          </a:xfrm>
          <a:prstGeom prst="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Fraktion (12. Wahlperiode)</a:t>
            </a:r>
          </a:p>
          <a:p>
            <a:pPr algn="ctr"/>
            <a:endParaRPr lang="de-DE" sz="1400" dirty="0" smtClean="0"/>
          </a:p>
          <a:p>
            <a:pPr algn="ctr"/>
            <a:r>
              <a:rPr lang="de-DE" sz="1400" dirty="0" smtClean="0"/>
              <a:t>Ja	Nein</a:t>
            </a:r>
          </a:p>
          <a:p>
            <a:r>
              <a:rPr lang="de-DE" sz="1400" dirty="0" smtClean="0"/>
              <a:t>CDU/CSU	   PDS</a:t>
            </a:r>
          </a:p>
          <a:p>
            <a:r>
              <a:rPr lang="de-DE" sz="1400" dirty="0" smtClean="0"/>
              <a:t>SPD	   Bündnis 90/</a:t>
            </a:r>
          </a:p>
          <a:p>
            <a:r>
              <a:rPr lang="de-DE" sz="1400" dirty="0" smtClean="0"/>
              <a:t>FDP	   Grüne</a:t>
            </a:r>
            <a:endParaRPr lang="de-DE" sz="1400" dirty="0"/>
          </a:p>
        </p:txBody>
      </p:sp>
      <p:sp>
        <p:nvSpPr>
          <p:cNvPr id="12" name="Textfeld 11"/>
          <p:cNvSpPr txBox="1"/>
          <p:nvPr/>
        </p:nvSpPr>
        <p:spPr>
          <a:xfrm>
            <a:off x="4527550" y="3162300"/>
            <a:ext cx="2533650" cy="1384995"/>
          </a:xfrm>
          <a:prstGeom prst="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Ausschüsse</a:t>
            </a:r>
          </a:p>
          <a:p>
            <a:pPr algn="ctr"/>
            <a:endParaRPr lang="de-DE" sz="1400" dirty="0" smtClean="0"/>
          </a:p>
          <a:p>
            <a:r>
              <a:rPr lang="de-DE" sz="1400" dirty="0" smtClean="0"/>
              <a:t>z.B.</a:t>
            </a:r>
          </a:p>
          <a:p>
            <a:pPr>
              <a:buFontTx/>
              <a:buChar char="-"/>
            </a:pPr>
            <a:r>
              <a:rPr lang="de-DE" sz="1400" dirty="0" smtClean="0"/>
              <a:t>Finanzausschuss</a:t>
            </a:r>
          </a:p>
          <a:p>
            <a:pPr>
              <a:buFontTx/>
              <a:buChar char="-"/>
            </a:pPr>
            <a:r>
              <a:rPr lang="de-DE" sz="1400" dirty="0" smtClean="0"/>
              <a:t>Sportausschuss</a:t>
            </a:r>
          </a:p>
          <a:p>
            <a:pPr>
              <a:buFontTx/>
              <a:buChar char="-"/>
            </a:pPr>
            <a:r>
              <a:rPr lang="de-DE" sz="1400" dirty="0" smtClean="0"/>
              <a:t>Haushaltsausschuss</a:t>
            </a:r>
            <a:endParaRPr lang="de-DE" sz="1400" dirty="0"/>
          </a:p>
        </p:txBody>
      </p:sp>
      <p:sp>
        <p:nvSpPr>
          <p:cNvPr id="14" name="Ellipse 13"/>
          <p:cNvSpPr/>
          <p:nvPr/>
        </p:nvSpPr>
        <p:spPr>
          <a:xfrm>
            <a:off x="127000" y="4184650"/>
            <a:ext cx="1778000" cy="10223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Ellipse 15"/>
          <p:cNvSpPr/>
          <p:nvPr/>
        </p:nvSpPr>
        <p:spPr>
          <a:xfrm>
            <a:off x="3460750" y="5340350"/>
            <a:ext cx="2222500" cy="10223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/>
          <p:cNvSpPr txBox="1"/>
          <p:nvPr/>
        </p:nvSpPr>
        <p:spPr>
          <a:xfrm>
            <a:off x="3594100" y="5682218"/>
            <a:ext cx="1911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Gesetzgebung</a:t>
            </a:r>
            <a:endParaRPr lang="de-DE" dirty="0"/>
          </a:p>
        </p:txBody>
      </p:sp>
      <p:sp>
        <p:nvSpPr>
          <p:cNvPr id="18" name="Ellipse 17"/>
          <p:cNvSpPr/>
          <p:nvPr/>
        </p:nvSpPr>
        <p:spPr>
          <a:xfrm>
            <a:off x="7239000" y="4184650"/>
            <a:ext cx="1778000" cy="10223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feld 18"/>
          <p:cNvSpPr txBox="1"/>
          <p:nvPr/>
        </p:nvSpPr>
        <p:spPr>
          <a:xfrm>
            <a:off x="7194550" y="4406900"/>
            <a:ext cx="182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/>
              <a:t>Kontrolle der Regierung</a:t>
            </a:r>
            <a:endParaRPr lang="de-DE" sz="1600" dirty="0"/>
          </a:p>
        </p:txBody>
      </p:sp>
      <p:sp>
        <p:nvSpPr>
          <p:cNvPr id="20" name="Textfeld 19"/>
          <p:cNvSpPr txBox="1"/>
          <p:nvPr/>
        </p:nvSpPr>
        <p:spPr>
          <a:xfrm>
            <a:off x="127000" y="4362450"/>
            <a:ext cx="17843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/>
              <a:t>Wahl des</a:t>
            </a:r>
          </a:p>
          <a:p>
            <a:pPr algn="ctr"/>
            <a:r>
              <a:rPr lang="de-DE" sz="1600" dirty="0" smtClean="0"/>
              <a:t>Bundeskanzlers</a:t>
            </a:r>
            <a:endParaRPr lang="de-DE" sz="1600" dirty="0"/>
          </a:p>
        </p:txBody>
      </p:sp>
      <p:cxnSp>
        <p:nvCxnSpPr>
          <p:cNvPr id="22" name="Gerade Verbindung mit Pfeil 21"/>
          <p:cNvCxnSpPr>
            <a:stCxn id="7" idx="3"/>
            <a:endCxn id="8" idx="1"/>
          </p:cNvCxnSpPr>
          <p:nvPr/>
        </p:nvCxnSpPr>
        <p:spPr>
          <a:xfrm flipV="1">
            <a:off x="2616200" y="1481783"/>
            <a:ext cx="711200" cy="514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>
            <a:stCxn id="9" idx="1"/>
            <a:endCxn id="8" idx="3"/>
          </p:cNvCxnSpPr>
          <p:nvPr/>
        </p:nvCxnSpPr>
        <p:spPr>
          <a:xfrm rot="10800000">
            <a:off x="5816600" y="1481784"/>
            <a:ext cx="711200" cy="514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feil nach unten 27"/>
          <p:cNvSpPr/>
          <p:nvPr/>
        </p:nvSpPr>
        <p:spPr>
          <a:xfrm>
            <a:off x="4305300" y="1873250"/>
            <a:ext cx="533400" cy="3111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1" name="Form 30"/>
          <p:cNvCxnSpPr>
            <a:stCxn id="11" idx="1"/>
            <a:endCxn id="14" idx="0"/>
          </p:cNvCxnSpPr>
          <p:nvPr/>
        </p:nvCxnSpPr>
        <p:spPr>
          <a:xfrm rot="10800000" flipV="1">
            <a:off x="1016000" y="3854798"/>
            <a:ext cx="1022350" cy="329852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Form 32"/>
          <p:cNvCxnSpPr>
            <a:stCxn id="12" idx="3"/>
            <a:endCxn id="18" idx="0"/>
          </p:cNvCxnSpPr>
          <p:nvPr/>
        </p:nvCxnSpPr>
        <p:spPr>
          <a:xfrm>
            <a:off x="7061200" y="3854798"/>
            <a:ext cx="1066800" cy="329852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/>
          <p:cNvCxnSpPr/>
          <p:nvPr/>
        </p:nvCxnSpPr>
        <p:spPr>
          <a:xfrm rot="5400000">
            <a:off x="4239419" y="4962525"/>
            <a:ext cx="577056" cy="79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6" grpId="0" animBg="1"/>
      <p:bldP spid="17" grpId="0"/>
      <p:bldP spid="18" grpId="0" animBg="1"/>
      <p:bldP spid="19" grpId="0"/>
      <p:bldP spid="20" grpId="0"/>
      <p:bldP spid="2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54000" y="184150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Die Bundesregierung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260350" y="717550"/>
            <a:ext cx="2222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Beginn der Amtszeit</a:t>
            </a:r>
            <a:endParaRPr lang="de-DE" sz="1600" dirty="0"/>
          </a:p>
        </p:txBody>
      </p:sp>
      <p:sp>
        <p:nvSpPr>
          <p:cNvPr id="11" name="Textfeld 10"/>
          <p:cNvSpPr txBox="1"/>
          <p:nvPr/>
        </p:nvSpPr>
        <p:spPr>
          <a:xfrm>
            <a:off x="6661150" y="717550"/>
            <a:ext cx="2222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600" dirty="0" smtClean="0"/>
              <a:t>Ende der Amtszeit</a:t>
            </a:r>
            <a:endParaRPr lang="de-DE" sz="1600" dirty="0"/>
          </a:p>
        </p:txBody>
      </p:sp>
      <p:graphicFrame>
        <p:nvGraphicFramePr>
          <p:cNvPr id="19" name="Tabelle 18"/>
          <p:cNvGraphicFramePr>
            <a:graphicFrameLocks noGrp="1"/>
          </p:cNvGraphicFramePr>
          <p:nvPr/>
        </p:nvGraphicFramePr>
        <p:xfrm>
          <a:off x="260350" y="1073151"/>
          <a:ext cx="86233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5825"/>
                <a:gridCol w="2155825"/>
                <a:gridCol w="2155825"/>
                <a:gridCol w="2155825"/>
              </a:tblGrid>
              <a:tr h="331893">
                <a:tc rowSpan="2">
                  <a:txBody>
                    <a:bodyPr/>
                    <a:lstStyle/>
                    <a:p>
                      <a:r>
                        <a:rPr lang="de-DE" sz="1400" b="0" dirty="0" smtClean="0">
                          <a:solidFill>
                            <a:schemeClr val="tx1"/>
                          </a:solidFill>
                        </a:rPr>
                        <a:t>Wahl durch Bundestag (absolute Mehrheit) und Ernennung</a:t>
                      </a:r>
                      <a:r>
                        <a:rPr lang="de-DE" sz="1400" b="0" baseline="0" dirty="0" smtClean="0">
                          <a:solidFill>
                            <a:schemeClr val="tx1"/>
                          </a:solidFill>
                        </a:rPr>
                        <a:t> durch Bundespräsident</a:t>
                      </a:r>
                      <a:endParaRPr lang="de-DE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BUNDEKANZLER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de-DE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400" b="0" dirty="0" smtClean="0">
                          <a:solidFill>
                            <a:schemeClr val="tx1"/>
                          </a:solidFill>
                        </a:rPr>
                        <a:t>Rücktritt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de-DE" sz="1400" b="0" dirty="0" smtClean="0">
                          <a:solidFill>
                            <a:schemeClr val="tx1"/>
                          </a:solidFill>
                        </a:rPr>
                        <a:t> Konstruktives </a:t>
                      </a:r>
                      <a:r>
                        <a:rPr lang="de-DE" sz="1400" b="0" dirty="0" err="1" smtClean="0">
                          <a:solidFill>
                            <a:schemeClr val="tx1"/>
                          </a:solidFill>
                        </a:rPr>
                        <a:t>Mißtrauensvotum</a:t>
                      </a:r>
                      <a:endParaRPr lang="de-DE" sz="1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de-DE" sz="1400" b="0" dirty="0" smtClean="0">
                          <a:solidFill>
                            <a:schemeClr val="tx1"/>
                          </a:solidFill>
                        </a:rPr>
                        <a:t> Neuer Bundestag tritt zusammen</a:t>
                      </a:r>
                    </a:p>
                    <a:p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34389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de-DE" dirty="0" smtClean="0"/>
                    </a:p>
                    <a:p>
                      <a:pPr algn="ctr"/>
                      <a:r>
                        <a:rPr lang="de-DE" dirty="0" smtClean="0"/>
                        <a:t>bestimmt</a:t>
                      </a:r>
                      <a:r>
                        <a:rPr lang="de-DE" baseline="0" dirty="0" smtClean="0"/>
                        <a:t> die Richtlinien der Politik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31893">
                <a:tc gridSpan="4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de-DE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BUNDESMINISTER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14867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Vorschlag durch Bundeskanzler, Ernennung durch Bundespräsident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z.B. Verteidigungsminister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z.B. Innenminister</a:t>
                      </a:r>
                    </a:p>
                    <a:p>
                      <a:endParaRPr lang="de-DE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de-DE" sz="1400" dirty="0" smtClean="0"/>
                        <a:t> Rücktritt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de-DE" sz="1400" dirty="0" smtClean="0"/>
                        <a:t> Entlassung</a:t>
                      </a:r>
                      <a:endParaRPr lang="de-DE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2524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z.B. Umweltminister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z.B. Finanzminister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Pfeil nach unten 20"/>
          <p:cNvSpPr/>
          <p:nvPr/>
        </p:nvSpPr>
        <p:spPr>
          <a:xfrm>
            <a:off x="4394200" y="3917950"/>
            <a:ext cx="311150" cy="222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feld 21"/>
          <p:cNvSpPr txBox="1"/>
          <p:nvPr/>
        </p:nvSpPr>
        <p:spPr>
          <a:xfrm>
            <a:off x="2927350" y="4201696"/>
            <a:ext cx="3289300" cy="33855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6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Aufgaben der Bundesregierung</a:t>
            </a:r>
            <a:endParaRPr lang="de-DE" sz="1600" dirty="0"/>
          </a:p>
        </p:txBody>
      </p:sp>
      <p:sp>
        <p:nvSpPr>
          <p:cNvPr id="23" name="Textfeld 22"/>
          <p:cNvSpPr txBox="1"/>
          <p:nvPr/>
        </p:nvSpPr>
        <p:spPr>
          <a:xfrm>
            <a:off x="971550" y="4851400"/>
            <a:ext cx="2400300" cy="584775"/>
          </a:xfrm>
          <a:prstGeom prst="rect">
            <a:avLst/>
          </a:prstGeom>
          <a:gradFill>
            <a:gsLst>
              <a:gs pos="2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/>
              <a:t>Gesetze vorschlagen</a:t>
            </a:r>
          </a:p>
          <a:p>
            <a:pPr algn="ctr"/>
            <a:endParaRPr lang="de-DE" sz="1600" dirty="0"/>
          </a:p>
        </p:txBody>
      </p:sp>
      <p:sp>
        <p:nvSpPr>
          <p:cNvPr id="24" name="Textfeld 23"/>
          <p:cNvSpPr txBox="1"/>
          <p:nvPr/>
        </p:nvSpPr>
        <p:spPr>
          <a:xfrm>
            <a:off x="3371850" y="4851400"/>
            <a:ext cx="2400300" cy="584775"/>
          </a:xfrm>
          <a:prstGeom prst="rect">
            <a:avLst/>
          </a:prstGeom>
          <a:gradFill>
            <a:gsLst>
              <a:gs pos="2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/>
              <a:t>Regieren</a:t>
            </a:r>
          </a:p>
          <a:p>
            <a:pPr algn="ctr"/>
            <a:endParaRPr lang="de-DE" sz="1600" dirty="0"/>
          </a:p>
        </p:txBody>
      </p:sp>
      <p:sp>
        <p:nvSpPr>
          <p:cNvPr id="25" name="Textfeld 24"/>
          <p:cNvSpPr txBox="1"/>
          <p:nvPr/>
        </p:nvSpPr>
        <p:spPr>
          <a:xfrm>
            <a:off x="5772150" y="4851400"/>
            <a:ext cx="2400300" cy="584775"/>
          </a:xfrm>
          <a:prstGeom prst="rect">
            <a:avLst/>
          </a:prstGeom>
          <a:gradFill>
            <a:gsLst>
              <a:gs pos="2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/>
              <a:t>Gesetze ausführen</a:t>
            </a:r>
          </a:p>
          <a:p>
            <a:pPr algn="ctr"/>
            <a:endParaRPr lang="de-DE" sz="1600" dirty="0"/>
          </a:p>
        </p:txBody>
      </p:sp>
      <p:sp>
        <p:nvSpPr>
          <p:cNvPr id="26" name="Textfeld 25"/>
          <p:cNvSpPr txBox="1"/>
          <p:nvPr/>
        </p:nvSpPr>
        <p:spPr>
          <a:xfrm>
            <a:off x="3371850" y="5429250"/>
            <a:ext cx="2400300" cy="738664"/>
          </a:xfrm>
          <a:prstGeom prst="rect">
            <a:avLst/>
          </a:prstGeom>
          <a:gradFill>
            <a:gsLst>
              <a:gs pos="2500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- Entscheidungen treffen</a:t>
            </a:r>
          </a:p>
          <a:p>
            <a:r>
              <a:rPr lang="de-DE" sz="1400" dirty="0" smtClean="0"/>
              <a:t>- Verträge abschließen</a:t>
            </a:r>
          </a:p>
          <a:p>
            <a:endParaRPr lang="de-DE" sz="1400" dirty="0"/>
          </a:p>
        </p:txBody>
      </p:sp>
      <p:sp>
        <p:nvSpPr>
          <p:cNvPr id="27" name="Textfeld 26"/>
          <p:cNvSpPr txBox="1"/>
          <p:nvPr/>
        </p:nvSpPr>
        <p:spPr>
          <a:xfrm>
            <a:off x="5772150" y="5429250"/>
            <a:ext cx="2400300" cy="738664"/>
          </a:xfrm>
          <a:prstGeom prst="rect">
            <a:avLst/>
          </a:prstGeom>
          <a:gradFill>
            <a:gsLst>
              <a:gs pos="2500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Sorge für Durchführung der Gesetze tragen</a:t>
            </a:r>
          </a:p>
          <a:p>
            <a:endParaRPr lang="de-DE" sz="1400" dirty="0"/>
          </a:p>
        </p:txBody>
      </p:sp>
      <p:sp>
        <p:nvSpPr>
          <p:cNvPr id="28" name="Textfeld 27"/>
          <p:cNvSpPr txBox="1"/>
          <p:nvPr/>
        </p:nvSpPr>
        <p:spPr>
          <a:xfrm>
            <a:off x="971550" y="5429250"/>
            <a:ext cx="2400300" cy="738664"/>
          </a:xfrm>
          <a:prstGeom prst="rect">
            <a:avLst/>
          </a:prstGeom>
          <a:gradFill>
            <a:gsLst>
              <a:gs pos="2500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Um politische Ziele durchzusetzen</a:t>
            </a:r>
          </a:p>
          <a:p>
            <a:endParaRPr lang="de-DE" sz="1400" dirty="0"/>
          </a:p>
        </p:txBody>
      </p:sp>
      <p:cxnSp>
        <p:nvCxnSpPr>
          <p:cNvPr id="30" name="Gewinkelte Verbindung 29"/>
          <p:cNvCxnSpPr>
            <a:stCxn id="22" idx="2"/>
            <a:endCxn id="23" idx="0"/>
          </p:cNvCxnSpPr>
          <p:nvPr/>
        </p:nvCxnSpPr>
        <p:spPr>
          <a:xfrm rot="5400000">
            <a:off x="3216275" y="3495675"/>
            <a:ext cx="311150" cy="2400300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winkelte Verbindung 31"/>
          <p:cNvCxnSpPr>
            <a:stCxn id="22" idx="2"/>
            <a:endCxn id="24" idx="0"/>
          </p:cNvCxnSpPr>
          <p:nvPr/>
        </p:nvCxnSpPr>
        <p:spPr>
          <a:xfrm rot="5400000">
            <a:off x="4416425" y="4695825"/>
            <a:ext cx="311150" cy="1588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winkelte Verbindung 33"/>
          <p:cNvCxnSpPr>
            <a:stCxn id="22" idx="2"/>
            <a:endCxn id="25" idx="0"/>
          </p:cNvCxnSpPr>
          <p:nvPr/>
        </p:nvCxnSpPr>
        <p:spPr>
          <a:xfrm rot="16200000" flipH="1">
            <a:off x="5616575" y="3495675"/>
            <a:ext cx="311150" cy="2400300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rte 7"/>
          <p:cNvSpPr/>
          <p:nvPr/>
        </p:nvSpPr>
        <p:spPr>
          <a:xfrm rot="16200000">
            <a:off x="3171825" y="561976"/>
            <a:ext cx="2800350" cy="2844800"/>
          </a:xfrm>
          <a:prstGeom prst="pie">
            <a:avLst>
              <a:gd name="adj1" fmla="val 5402779"/>
              <a:gd name="adj2" fmla="val 16200678"/>
            </a:avLst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7" name="Torte 6"/>
          <p:cNvSpPr/>
          <p:nvPr/>
        </p:nvSpPr>
        <p:spPr>
          <a:xfrm rot="5400000">
            <a:off x="3171825" y="561975"/>
            <a:ext cx="2800350" cy="2844800"/>
          </a:xfrm>
          <a:prstGeom prst="pie">
            <a:avLst>
              <a:gd name="adj1" fmla="val 5402779"/>
              <a:gd name="adj2" fmla="val 16200678"/>
            </a:avLst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Der Bundesrat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3149600" y="1784350"/>
            <a:ext cx="28448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 cmpd="sng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BUNDESRAT</a:t>
            </a:r>
            <a:endParaRPr lang="de-DE" b="1" dirty="0"/>
          </a:p>
        </p:txBody>
      </p:sp>
      <p:sp>
        <p:nvSpPr>
          <p:cNvPr id="9" name="Textfeld 8"/>
          <p:cNvSpPr txBox="1"/>
          <p:nvPr/>
        </p:nvSpPr>
        <p:spPr>
          <a:xfrm>
            <a:off x="3683000" y="864453"/>
            <a:ext cx="1778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500" dirty="0" smtClean="0"/>
              <a:t>Interessen-</a:t>
            </a:r>
            <a:r>
              <a:rPr lang="de-DE" sz="1500" dirty="0" err="1" smtClean="0"/>
              <a:t>vertretung</a:t>
            </a:r>
            <a:r>
              <a:rPr lang="de-DE" sz="1500" dirty="0" smtClean="0"/>
              <a:t> der Bundesländer</a:t>
            </a:r>
            <a:endParaRPr lang="de-DE" sz="1500" dirty="0"/>
          </a:p>
        </p:txBody>
      </p:sp>
      <p:sp>
        <p:nvSpPr>
          <p:cNvPr id="10" name="Textfeld 9"/>
          <p:cNvSpPr txBox="1"/>
          <p:nvPr/>
        </p:nvSpPr>
        <p:spPr>
          <a:xfrm>
            <a:off x="3416300" y="2129532"/>
            <a:ext cx="23558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500" dirty="0" smtClean="0"/>
              <a:t>Bestehend aus 68 Vertretern der einzelnen Landesregierungen</a:t>
            </a:r>
            <a:endParaRPr lang="de-DE" sz="1500" dirty="0"/>
          </a:p>
        </p:txBody>
      </p:sp>
      <p:cxnSp>
        <p:nvCxnSpPr>
          <p:cNvPr id="12" name="Gerade Verbindung mit Pfeil 11"/>
          <p:cNvCxnSpPr>
            <a:stCxn id="6" idx="3"/>
            <a:endCxn id="24" idx="1"/>
          </p:cNvCxnSpPr>
          <p:nvPr/>
        </p:nvCxnSpPr>
        <p:spPr>
          <a:xfrm>
            <a:off x="5994400" y="1969016"/>
            <a:ext cx="1244600" cy="1189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6172200" y="1767185"/>
            <a:ext cx="844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smtClean="0"/>
              <a:t>16</a:t>
            </a:r>
          </a:p>
          <a:p>
            <a:pPr algn="ctr"/>
            <a:r>
              <a:rPr lang="de-DE" sz="1200" dirty="0" smtClean="0"/>
              <a:t>Vertreter</a:t>
            </a:r>
            <a:endParaRPr lang="de-DE" sz="1200" dirty="0"/>
          </a:p>
        </p:txBody>
      </p:sp>
      <p:cxnSp>
        <p:nvCxnSpPr>
          <p:cNvPr id="16" name="Gerade Verbindung mit Pfeil 15"/>
          <p:cNvCxnSpPr>
            <a:stCxn id="6" idx="1"/>
            <a:endCxn id="23" idx="3"/>
          </p:cNvCxnSpPr>
          <p:nvPr/>
        </p:nvCxnSpPr>
        <p:spPr>
          <a:xfrm rot="10800000" flipV="1">
            <a:off x="1949450" y="1969016"/>
            <a:ext cx="1200150" cy="1882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2171700" y="1767185"/>
            <a:ext cx="844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smtClean="0"/>
              <a:t>16</a:t>
            </a:r>
          </a:p>
          <a:p>
            <a:pPr algn="ctr"/>
            <a:r>
              <a:rPr lang="de-DE" sz="1200" dirty="0" smtClean="0"/>
              <a:t>Vertreter</a:t>
            </a:r>
            <a:endParaRPr lang="de-DE" sz="1200" dirty="0"/>
          </a:p>
        </p:txBody>
      </p:sp>
      <p:sp>
        <p:nvSpPr>
          <p:cNvPr id="23" name="Textfeld 22"/>
          <p:cNvSpPr txBox="1"/>
          <p:nvPr/>
        </p:nvSpPr>
        <p:spPr>
          <a:xfrm>
            <a:off x="304800" y="1695450"/>
            <a:ext cx="1644650" cy="584775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Vermittlungs-</a:t>
            </a:r>
            <a:r>
              <a:rPr lang="de-DE" sz="1600" dirty="0" err="1" smtClean="0"/>
              <a:t>ausschuß</a:t>
            </a:r>
            <a:endParaRPr lang="de-DE" sz="1600" dirty="0"/>
          </a:p>
        </p:txBody>
      </p:sp>
      <p:sp>
        <p:nvSpPr>
          <p:cNvPr id="24" name="Textfeld 23"/>
          <p:cNvSpPr txBox="1"/>
          <p:nvPr/>
        </p:nvSpPr>
        <p:spPr>
          <a:xfrm>
            <a:off x="7239000" y="1688525"/>
            <a:ext cx="1644650" cy="584775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Gemeinsamer</a:t>
            </a:r>
          </a:p>
          <a:p>
            <a:r>
              <a:rPr lang="de-DE" sz="1600" dirty="0" err="1" smtClean="0"/>
              <a:t>Ausschuß</a:t>
            </a:r>
            <a:endParaRPr lang="de-DE" sz="1600" dirty="0"/>
          </a:p>
        </p:txBody>
      </p:sp>
      <p:sp>
        <p:nvSpPr>
          <p:cNvPr id="29" name="Textfeld 28"/>
          <p:cNvSpPr txBox="1"/>
          <p:nvPr/>
        </p:nvSpPr>
        <p:spPr>
          <a:xfrm>
            <a:off x="7372350" y="539750"/>
            <a:ext cx="1377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Bundestag</a:t>
            </a:r>
            <a:endParaRPr lang="de-DE" dirty="0"/>
          </a:p>
        </p:txBody>
      </p:sp>
      <p:cxnSp>
        <p:nvCxnSpPr>
          <p:cNvPr id="31" name="Gerade Verbindung mit Pfeil 30"/>
          <p:cNvCxnSpPr>
            <a:stCxn id="29" idx="2"/>
            <a:endCxn id="24" idx="0"/>
          </p:cNvCxnSpPr>
          <p:nvPr/>
        </p:nvCxnSpPr>
        <p:spPr>
          <a:xfrm rot="5400000">
            <a:off x="7671604" y="1298803"/>
            <a:ext cx="779443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feld 31"/>
          <p:cNvSpPr txBox="1"/>
          <p:nvPr/>
        </p:nvSpPr>
        <p:spPr>
          <a:xfrm>
            <a:off x="438150" y="703818"/>
            <a:ext cx="1377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Bundestag</a:t>
            </a:r>
            <a:endParaRPr lang="de-DE" dirty="0"/>
          </a:p>
        </p:txBody>
      </p:sp>
      <p:cxnSp>
        <p:nvCxnSpPr>
          <p:cNvPr id="33" name="Gerade Verbindung mit Pfeil 32"/>
          <p:cNvCxnSpPr>
            <a:stCxn id="32" idx="2"/>
            <a:endCxn id="23" idx="0"/>
          </p:cNvCxnSpPr>
          <p:nvPr/>
        </p:nvCxnSpPr>
        <p:spPr>
          <a:xfrm rot="5400000">
            <a:off x="815975" y="1384300"/>
            <a:ext cx="622300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feld 25"/>
          <p:cNvSpPr txBox="1"/>
          <p:nvPr/>
        </p:nvSpPr>
        <p:spPr>
          <a:xfrm>
            <a:off x="260350" y="2673350"/>
            <a:ext cx="28892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- Vermittlung bei Meinungsverschiedenheiten zwischen Bundestag und Bundesrat bei der Gesetzgebung</a:t>
            </a:r>
            <a:endParaRPr lang="de-DE" sz="1400" dirty="0"/>
          </a:p>
        </p:txBody>
      </p:sp>
      <p:sp>
        <p:nvSpPr>
          <p:cNvPr id="27" name="Textfeld 26"/>
          <p:cNvSpPr txBox="1"/>
          <p:nvPr/>
        </p:nvSpPr>
        <p:spPr>
          <a:xfrm>
            <a:off x="5994400" y="2673350"/>
            <a:ext cx="288925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- „Notparlament“; nimmt im „Notstandsfall“ (Bürgerkrieg, Verteidigungsfall) die Gesetzgebungsaufgabe wahr, wenn Bundestag oder Bundesrat nicht dazu in der Lage sind</a:t>
            </a:r>
            <a:endParaRPr lang="de-DE" sz="1400" dirty="0"/>
          </a:p>
        </p:txBody>
      </p:sp>
      <p:sp>
        <p:nvSpPr>
          <p:cNvPr id="28" name="Pfeil nach unten 27"/>
          <p:cNvSpPr/>
          <p:nvPr/>
        </p:nvSpPr>
        <p:spPr>
          <a:xfrm>
            <a:off x="4349750" y="3829050"/>
            <a:ext cx="444500" cy="444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Textfeld 29"/>
          <p:cNvSpPr txBox="1"/>
          <p:nvPr/>
        </p:nvSpPr>
        <p:spPr>
          <a:xfrm>
            <a:off x="3149600" y="4406900"/>
            <a:ext cx="2844800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Aufgaben und Rechte</a:t>
            </a:r>
            <a:endParaRPr lang="de-DE" b="1" dirty="0"/>
          </a:p>
        </p:txBody>
      </p:sp>
      <p:sp>
        <p:nvSpPr>
          <p:cNvPr id="34" name="Textfeld 33"/>
          <p:cNvSpPr txBox="1"/>
          <p:nvPr/>
        </p:nvSpPr>
        <p:spPr>
          <a:xfrm>
            <a:off x="1682750" y="4984750"/>
            <a:ext cx="626745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de-DE" dirty="0" smtClean="0"/>
              <a:t> </a:t>
            </a:r>
            <a:r>
              <a:rPr lang="de-DE" sz="1600" dirty="0" smtClean="0"/>
              <a:t>Gesetzesvorschläge</a:t>
            </a:r>
          </a:p>
          <a:p>
            <a:pPr>
              <a:buFontTx/>
              <a:buChar char="-"/>
            </a:pPr>
            <a:r>
              <a:rPr lang="de-DE" sz="1600" dirty="0" smtClean="0"/>
              <a:t> Einspruchsrecht bei einfachen Bundesgesetzen</a:t>
            </a:r>
          </a:p>
          <a:p>
            <a:pPr>
              <a:buFontTx/>
              <a:buChar char="-"/>
            </a:pPr>
            <a:r>
              <a:rPr lang="de-DE" sz="1600" dirty="0" smtClean="0"/>
              <a:t> Zustimmung bei zustimmungspflichtigen Gesetzen</a:t>
            </a:r>
          </a:p>
          <a:p>
            <a:pPr>
              <a:buFontTx/>
              <a:buChar char="-"/>
            </a:pPr>
            <a:r>
              <a:rPr lang="de-DE" sz="1600" dirty="0" smtClean="0"/>
              <a:t> Stellungnahme bei Gesetzesentwürfen der Bundesregierung</a:t>
            </a:r>
          </a:p>
          <a:p>
            <a:pPr>
              <a:buFontTx/>
              <a:buChar char="-"/>
            </a:pPr>
            <a:r>
              <a:rPr lang="de-DE" sz="1600" dirty="0" smtClean="0"/>
              <a:t> Wahl der Hälfte der Bundesverfassungsrichter</a:t>
            </a:r>
            <a:endParaRPr lang="de-DE" sz="1600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6" grpId="0" animBg="1"/>
      <p:bldP spid="9" grpId="0"/>
      <p:bldP spid="10" grpId="0"/>
      <p:bldP spid="14" grpId="0"/>
      <p:bldP spid="17" grpId="0"/>
      <p:bldP spid="23" grpId="0" animBg="1"/>
      <p:bldP spid="24" grpId="0" animBg="1"/>
      <p:bldP spid="29" grpId="0"/>
      <p:bldP spid="32" grpId="0"/>
      <p:bldP spid="26" grpId="0"/>
      <p:bldP spid="27" grpId="0"/>
      <p:bldP spid="28" grpId="0" animBg="1"/>
      <p:bldP spid="3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17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Das Bundesverfassungsgericht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2838450" y="1962150"/>
            <a:ext cx="3511550" cy="64633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Bundesverfassungsgericht</a:t>
            </a:r>
          </a:p>
          <a:p>
            <a:pPr algn="ctr"/>
            <a:r>
              <a:rPr lang="de-DE" dirty="0" smtClean="0"/>
              <a:t>16 Richter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260350" y="895350"/>
            <a:ext cx="142240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Bundestag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7461250" y="895350"/>
            <a:ext cx="142240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Bundesrat</a:t>
            </a:r>
            <a:endParaRPr lang="de-DE" dirty="0"/>
          </a:p>
        </p:txBody>
      </p:sp>
      <p:cxnSp>
        <p:nvCxnSpPr>
          <p:cNvPr id="10" name="Form 9"/>
          <p:cNvCxnSpPr>
            <a:stCxn id="7" idx="2"/>
            <a:endCxn id="6" idx="1"/>
          </p:cNvCxnSpPr>
          <p:nvPr/>
        </p:nvCxnSpPr>
        <p:spPr>
          <a:xfrm rot="16200000" flipH="1">
            <a:off x="1394683" y="841549"/>
            <a:ext cx="1020634" cy="1866900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Form 11"/>
          <p:cNvCxnSpPr>
            <a:stCxn id="8" idx="2"/>
            <a:endCxn id="6" idx="3"/>
          </p:cNvCxnSpPr>
          <p:nvPr/>
        </p:nvCxnSpPr>
        <p:spPr>
          <a:xfrm rot="5400000">
            <a:off x="6750908" y="863774"/>
            <a:ext cx="1020634" cy="1822450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/>
          <p:cNvSpPr txBox="1"/>
          <p:nvPr/>
        </p:nvSpPr>
        <p:spPr>
          <a:xfrm>
            <a:off x="971550" y="2051050"/>
            <a:ext cx="195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Wählt die Hälfte der Richter auf 12 Jahre</a:t>
            </a:r>
            <a:endParaRPr lang="de-DE" sz="1400" dirty="0"/>
          </a:p>
        </p:txBody>
      </p:sp>
      <p:sp>
        <p:nvSpPr>
          <p:cNvPr id="22" name="Textfeld 21"/>
          <p:cNvSpPr txBox="1"/>
          <p:nvPr/>
        </p:nvSpPr>
        <p:spPr>
          <a:xfrm>
            <a:off x="6350000" y="2051050"/>
            <a:ext cx="195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Wählt die Hälfte der Richter auf 12 Jahre</a:t>
            </a:r>
            <a:endParaRPr lang="de-DE" sz="1400" dirty="0"/>
          </a:p>
        </p:txBody>
      </p:sp>
      <p:sp>
        <p:nvSpPr>
          <p:cNvPr id="23" name="Textfeld 22"/>
          <p:cNvSpPr txBox="1"/>
          <p:nvPr/>
        </p:nvSpPr>
        <p:spPr>
          <a:xfrm>
            <a:off x="3105150" y="2970768"/>
            <a:ext cx="2933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wird auf Antrag tätig</a:t>
            </a:r>
            <a:endParaRPr lang="de-DE" dirty="0"/>
          </a:p>
        </p:txBody>
      </p:sp>
      <p:sp>
        <p:nvSpPr>
          <p:cNvPr id="24" name="Pfeil nach unten 23"/>
          <p:cNvSpPr/>
          <p:nvPr/>
        </p:nvSpPr>
        <p:spPr>
          <a:xfrm>
            <a:off x="4171950" y="3429000"/>
            <a:ext cx="755650" cy="8001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Textfeld 24"/>
          <p:cNvSpPr txBox="1"/>
          <p:nvPr/>
        </p:nvSpPr>
        <p:spPr>
          <a:xfrm>
            <a:off x="3149600" y="4304268"/>
            <a:ext cx="284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entscheidet über</a:t>
            </a:r>
            <a:endParaRPr lang="de-DE" b="1" dirty="0"/>
          </a:p>
        </p:txBody>
      </p:sp>
      <p:sp>
        <p:nvSpPr>
          <p:cNvPr id="26" name="Textfeld 25"/>
          <p:cNvSpPr txBox="1"/>
          <p:nvPr/>
        </p:nvSpPr>
        <p:spPr>
          <a:xfrm>
            <a:off x="1682750" y="4851400"/>
            <a:ext cx="57340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de-DE" dirty="0" smtClean="0"/>
              <a:t> Verfassungsbeschwerden</a:t>
            </a:r>
          </a:p>
          <a:p>
            <a:pPr>
              <a:buFontTx/>
              <a:buChar char="-"/>
            </a:pPr>
            <a:r>
              <a:rPr lang="de-DE" dirty="0" smtClean="0"/>
              <a:t> Vereinbarkeit von Gesetzen mit dem Grundgesetz (Normenkontrolle)</a:t>
            </a:r>
          </a:p>
          <a:p>
            <a:pPr>
              <a:buFontTx/>
              <a:buChar char="-"/>
            </a:pPr>
            <a:r>
              <a:rPr lang="de-DE" dirty="0" smtClean="0"/>
              <a:t> Zuständigkeit von einzelnen Staatsorganen</a:t>
            </a:r>
          </a:p>
          <a:p>
            <a:pPr>
              <a:buFontTx/>
              <a:buChar char="-"/>
            </a:pPr>
            <a:r>
              <a:rPr lang="de-DE" dirty="0" smtClean="0"/>
              <a:t> Verbot von politischen Parteien</a:t>
            </a:r>
          </a:p>
          <a:p>
            <a:pPr>
              <a:buFontTx/>
              <a:buChar char="-"/>
            </a:pPr>
            <a:endParaRPr lang="de-DE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21" grpId="0"/>
      <p:bldP spid="22" grpId="0"/>
      <p:bldP spid="23" grpId="0"/>
      <p:bldP spid="24" grpId="0" animBg="1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18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Der Bundespräsident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3149600" y="762000"/>
            <a:ext cx="2844800" cy="33855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/>
              <a:t>Bundesversammlung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3149600" y="1096943"/>
            <a:ext cx="1422400" cy="954107"/>
          </a:xfrm>
          <a:prstGeom prst="rect">
            <a:avLst/>
          </a:prstGeom>
          <a:solidFill>
            <a:srgbClr val="DFEFF6"/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Alle Mitglieder des Bundestages (656)</a:t>
            </a:r>
            <a:endParaRPr lang="de-DE" sz="1400" dirty="0"/>
          </a:p>
        </p:txBody>
      </p:sp>
      <p:sp>
        <p:nvSpPr>
          <p:cNvPr id="8" name="Textfeld 7"/>
          <p:cNvSpPr txBox="1"/>
          <p:nvPr/>
        </p:nvSpPr>
        <p:spPr>
          <a:xfrm>
            <a:off x="4572000" y="1096943"/>
            <a:ext cx="1422400" cy="954107"/>
          </a:xfrm>
          <a:prstGeom prst="rect">
            <a:avLst/>
          </a:prstGeom>
          <a:solidFill>
            <a:srgbClr val="DFEFF6"/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Vertreter der Länderparlamente (656)</a:t>
            </a:r>
          </a:p>
          <a:p>
            <a:endParaRPr lang="de-DE" sz="1400" dirty="0"/>
          </a:p>
        </p:txBody>
      </p:sp>
      <p:sp>
        <p:nvSpPr>
          <p:cNvPr id="9" name="Pfeil nach unten 8"/>
          <p:cNvSpPr/>
          <p:nvPr/>
        </p:nvSpPr>
        <p:spPr>
          <a:xfrm>
            <a:off x="4305300" y="2184400"/>
            <a:ext cx="488950" cy="10223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/>
          <p:cNvSpPr txBox="1"/>
          <p:nvPr/>
        </p:nvSpPr>
        <p:spPr>
          <a:xfrm>
            <a:off x="4394200" y="2208193"/>
            <a:ext cx="355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W</a:t>
            </a:r>
          </a:p>
          <a:p>
            <a:r>
              <a:rPr lang="de-DE" sz="1400" dirty="0" smtClean="0"/>
              <a:t>A</a:t>
            </a:r>
          </a:p>
          <a:p>
            <a:r>
              <a:rPr lang="de-DE" sz="1400" dirty="0" smtClean="0"/>
              <a:t>H</a:t>
            </a:r>
          </a:p>
          <a:p>
            <a:r>
              <a:rPr lang="de-DE" sz="1400" dirty="0" smtClean="0"/>
              <a:t>L</a:t>
            </a:r>
          </a:p>
        </p:txBody>
      </p:sp>
      <p:sp>
        <p:nvSpPr>
          <p:cNvPr id="11" name="Torte 10"/>
          <p:cNvSpPr/>
          <p:nvPr/>
        </p:nvSpPr>
        <p:spPr>
          <a:xfrm rot="16200000">
            <a:off x="3216275" y="3304323"/>
            <a:ext cx="2800350" cy="2844800"/>
          </a:xfrm>
          <a:prstGeom prst="pie">
            <a:avLst>
              <a:gd name="adj1" fmla="val 5402779"/>
              <a:gd name="adj2" fmla="val 16200678"/>
            </a:avLst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2" name="Torte 11"/>
          <p:cNvSpPr/>
          <p:nvPr/>
        </p:nvSpPr>
        <p:spPr>
          <a:xfrm rot="5400000">
            <a:off x="3216275" y="3304322"/>
            <a:ext cx="2800350" cy="2844800"/>
          </a:xfrm>
          <a:prstGeom prst="pie">
            <a:avLst>
              <a:gd name="adj1" fmla="val 5402779"/>
              <a:gd name="adj2" fmla="val 16200678"/>
            </a:avLst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3194050" y="4526697"/>
            <a:ext cx="28448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BUNDESPRÄSIDENT</a:t>
            </a:r>
            <a:endParaRPr lang="de-DE" b="1" dirty="0"/>
          </a:p>
        </p:txBody>
      </p:sp>
      <p:sp>
        <p:nvSpPr>
          <p:cNvPr id="14" name="Textfeld 13"/>
          <p:cNvSpPr txBox="1"/>
          <p:nvPr/>
        </p:nvSpPr>
        <p:spPr>
          <a:xfrm>
            <a:off x="3727450" y="3517900"/>
            <a:ext cx="177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500" dirty="0" smtClean="0"/>
              <a:t>Staatsoberhaupt der Bundesrepublik Deutschland</a:t>
            </a:r>
            <a:endParaRPr lang="de-DE" sz="1500" dirty="0"/>
          </a:p>
        </p:txBody>
      </p:sp>
      <p:sp>
        <p:nvSpPr>
          <p:cNvPr id="15" name="Textfeld 14"/>
          <p:cNvSpPr txBox="1"/>
          <p:nvPr/>
        </p:nvSpPr>
        <p:spPr>
          <a:xfrm>
            <a:off x="3460750" y="5029200"/>
            <a:ext cx="235585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500" dirty="0" smtClean="0"/>
              <a:t>Amtszeit von fünf Jahren, nur einmalige Wiederwahl zulässig</a:t>
            </a:r>
            <a:endParaRPr lang="de-DE" sz="1500" dirty="0"/>
          </a:p>
        </p:txBody>
      </p:sp>
      <p:sp>
        <p:nvSpPr>
          <p:cNvPr id="16" name="Textfeld 15"/>
          <p:cNvSpPr txBox="1"/>
          <p:nvPr/>
        </p:nvSpPr>
        <p:spPr>
          <a:xfrm>
            <a:off x="5816600" y="2317750"/>
            <a:ext cx="1511300" cy="64633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Völkerrechtliche Vertretung der Bundesrepublik</a:t>
            </a:r>
            <a:endParaRPr lang="de-DE" sz="1200" dirty="0"/>
          </a:p>
        </p:txBody>
      </p:sp>
      <p:sp>
        <p:nvSpPr>
          <p:cNvPr id="17" name="Textfeld 16"/>
          <p:cNvSpPr txBox="1"/>
          <p:nvPr/>
        </p:nvSpPr>
        <p:spPr>
          <a:xfrm>
            <a:off x="6750050" y="3517900"/>
            <a:ext cx="1511300" cy="64633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Vorschlag und Ernennung des Bundeskanzlers</a:t>
            </a:r>
            <a:endParaRPr lang="de-DE" sz="1200" dirty="0"/>
          </a:p>
        </p:txBody>
      </p:sp>
      <p:sp>
        <p:nvSpPr>
          <p:cNvPr id="18" name="Textfeld 17"/>
          <p:cNvSpPr txBox="1"/>
          <p:nvPr/>
        </p:nvSpPr>
        <p:spPr>
          <a:xfrm>
            <a:off x="6927850" y="4584700"/>
            <a:ext cx="1511300" cy="64633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Ernennung und Entlassung von Bundesministern</a:t>
            </a:r>
            <a:endParaRPr lang="de-DE" sz="1200" dirty="0"/>
          </a:p>
        </p:txBody>
      </p:sp>
      <p:sp>
        <p:nvSpPr>
          <p:cNvPr id="19" name="Textfeld 18"/>
          <p:cNvSpPr txBox="1"/>
          <p:nvPr/>
        </p:nvSpPr>
        <p:spPr>
          <a:xfrm>
            <a:off x="6750050" y="5829300"/>
            <a:ext cx="1511300" cy="46166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Unterschrift unter Gesetze</a:t>
            </a:r>
            <a:endParaRPr lang="de-DE" sz="1200" dirty="0"/>
          </a:p>
        </p:txBody>
      </p:sp>
      <p:sp>
        <p:nvSpPr>
          <p:cNvPr id="20" name="Textfeld 19"/>
          <p:cNvSpPr txBox="1"/>
          <p:nvPr/>
        </p:nvSpPr>
        <p:spPr>
          <a:xfrm>
            <a:off x="1016000" y="5340350"/>
            <a:ext cx="1600200" cy="64633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Auflösung des Bundestages in bestimmten Fällen</a:t>
            </a:r>
            <a:endParaRPr lang="de-DE" sz="1200" dirty="0"/>
          </a:p>
        </p:txBody>
      </p:sp>
      <p:sp>
        <p:nvSpPr>
          <p:cNvPr id="21" name="Textfeld 20"/>
          <p:cNvSpPr txBox="1"/>
          <p:nvPr/>
        </p:nvSpPr>
        <p:spPr>
          <a:xfrm>
            <a:off x="571500" y="4362450"/>
            <a:ext cx="1644650" cy="46166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Verkündung des Verteidigungsfalles</a:t>
            </a:r>
            <a:endParaRPr lang="de-DE" sz="1200" dirty="0"/>
          </a:p>
        </p:txBody>
      </p:sp>
      <p:sp>
        <p:nvSpPr>
          <p:cNvPr id="22" name="Textfeld 21"/>
          <p:cNvSpPr txBox="1"/>
          <p:nvPr/>
        </p:nvSpPr>
        <p:spPr>
          <a:xfrm>
            <a:off x="482600" y="3117850"/>
            <a:ext cx="2089150" cy="830997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Ernennung und Entlassung von Bundesrichtern, </a:t>
            </a:r>
          </a:p>
          <a:p>
            <a:r>
              <a:rPr lang="de-DE" sz="1200" dirty="0" smtClean="0"/>
              <a:t>-beamten und Offizieren</a:t>
            </a:r>
            <a:endParaRPr lang="de-DE" sz="1200" dirty="0"/>
          </a:p>
        </p:txBody>
      </p:sp>
      <p:sp>
        <p:nvSpPr>
          <p:cNvPr id="23" name="Textfeld 22"/>
          <p:cNvSpPr txBox="1"/>
          <p:nvPr/>
        </p:nvSpPr>
        <p:spPr>
          <a:xfrm>
            <a:off x="1949450" y="2451100"/>
            <a:ext cx="1689100" cy="276999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Begnadigungsrecht</a:t>
            </a:r>
            <a:endParaRPr lang="de-DE" sz="1200" dirty="0"/>
          </a:p>
        </p:txBody>
      </p:sp>
      <p:cxnSp>
        <p:nvCxnSpPr>
          <p:cNvPr id="25" name="Gerade Verbindung mit Pfeil 24"/>
          <p:cNvCxnSpPr>
            <a:stCxn id="14" idx="1"/>
            <a:endCxn id="23" idx="2"/>
          </p:cNvCxnSpPr>
          <p:nvPr/>
        </p:nvCxnSpPr>
        <p:spPr>
          <a:xfrm rot="10800000">
            <a:off x="2794000" y="2728100"/>
            <a:ext cx="933450" cy="1297633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>
            <a:stCxn id="14" idx="1"/>
            <a:endCxn id="22" idx="3"/>
          </p:cNvCxnSpPr>
          <p:nvPr/>
        </p:nvCxnSpPr>
        <p:spPr>
          <a:xfrm rot="10800000">
            <a:off x="2571750" y="3533350"/>
            <a:ext cx="1155700" cy="492383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>
            <a:stCxn id="13" idx="1"/>
            <a:endCxn id="21" idx="3"/>
          </p:cNvCxnSpPr>
          <p:nvPr/>
        </p:nvCxnSpPr>
        <p:spPr>
          <a:xfrm rot="10800000">
            <a:off x="2216150" y="4593283"/>
            <a:ext cx="977900" cy="11808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/>
          <p:cNvCxnSpPr>
            <a:stCxn id="15" idx="1"/>
            <a:endCxn id="20" idx="3"/>
          </p:cNvCxnSpPr>
          <p:nvPr/>
        </p:nvCxnSpPr>
        <p:spPr>
          <a:xfrm rot="10800000" flipV="1">
            <a:off x="2616200" y="5421614"/>
            <a:ext cx="844550" cy="241901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14" idx="3"/>
            <a:endCxn id="16" idx="2"/>
          </p:cNvCxnSpPr>
          <p:nvPr/>
        </p:nvCxnSpPr>
        <p:spPr>
          <a:xfrm flipV="1">
            <a:off x="5505450" y="2964081"/>
            <a:ext cx="1066800" cy="1061651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14" idx="3"/>
            <a:endCxn id="17" idx="1"/>
          </p:cNvCxnSpPr>
          <p:nvPr/>
        </p:nvCxnSpPr>
        <p:spPr>
          <a:xfrm flipV="1">
            <a:off x="5505450" y="3841066"/>
            <a:ext cx="1244600" cy="184666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13" idx="3"/>
            <a:endCxn id="18" idx="1"/>
          </p:cNvCxnSpPr>
          <p:nvPr/>
        </p:nvCxnSpPr>
        <p:spPr>
          <a:xfrm>
            <a:off x="6038850" y="4711363"/>
            <a:ext cx="889000" cy="196503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>
            <a:stCxn id="15" idx="3"/>
            <a:endCxn id="19" idx="1"/>
          </p:cNvCxnSpPr>
          <p:nvPr/>
        </p:nvCxnSpPr>
        <p:spPr>
          <a:xfrm>
            <a:off x="5816600" y="5421615"/>
            <a:ext cx="933450" cy="63851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/>
      <p:bldP spid="11" grpId="0" animBg="1"/>
      <p:bldP spid="12" grpId="0" animBg="1"/>
      <p:bldP spid="13" grpId="0" animBg="1"/>
      <p:bldP spid="14" grpId="0"/>
      <p:bldP spid="15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19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82550" y="95250"/>
            <a:ext cx="8223250" cy="80010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Möglichkeiten der Willensäußerung </a:t>
            </a:r>
            <a:br>
              <a:rPr lang="de-DE" dirty="0" smtClean="0"/>
            </a:br>
            <a:r>
              <a:rPr lang="de-DE" sz="2700" b="0" dirty="0" smtClean="0">
                <a:effectLst/>
              </a:rPr>
              <a:t>durch Demonstrationen und Leserbriefe</a:t>
            </a:r>
            <a:endParaRPr lang="de-DE" b="0" dirty="0">
              <a:effectLst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3149600" y="1073150"/>
            <a:ext cx="2844800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1. Demonstrationen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3149600" y="5207000"/>
            <a:ext cx="2844800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2. Leserbriefe</a:t>
            </a:r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1682750" y="1695450"/>
            <a:ext cx="57785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AutoNum type="alphaLcParenR"/>
            </a:pPr>
            <a:r>
              <a:rPr lang="de-DE" sz="1400" dirty="0" smtClean="0"/>
              <a:t>Gesetzliche Grundlage – Art. 8 (1) GG</a:t>
            </a:r>
          </a:p>
          <a:p>
            <a:pPr marL="342900" indent="-342900" algn="ctr"/>
            <a:r>
              <a:rPr lang="de-DE" sz="1400" dirty="0" smtClean="0"/>
              <a:t>„ Alle Deutschen haben das Recht, sich ohne Anmeldung oder Erlaubnis und ohne Waffen zu versammeln.“</a:t>
            </a:r>
            <a:endParaRPr lang="de-DE" sz="1400" dirty="0"/>
          </a:p>
        </p:txBody>
      </p:sp>
      <p:sp>
        <p:nvSpPr>
          <p:cNvPr id="10" name="Textfeld 9"/>
          <p:cNvSpPr txBox="1"/>
          <p:nvPr/>
        </p:nvSpPr>
        <p:spPr>
          <a:xfrm>
            <a:off x="260350" y="2820075"/>
            <a:ext cx="360045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 smtClean="0"/>
              <a:t>b) Ziele</a:t>
            </a:r>
          </a:p>
          <a:p>
            <a:pPr>
              <a:buFontTx/>
              <a:buChar char="-"/>
            </a:pPr>
            <a:r>
              <a:rPr lang="de-DE" sz="1400" dirty="0" smtClean="0"/>
              <a:t> Öffentlichkeit auf allgemeine Probleme hinweisen (z.B. Frieden, Umwelt)</a:t>
            </a:r>
          </a:p>
          <a:p>
            <a:pPr>
              <a:buFontTx/>
              <a:buChar char="-"/>
            </a:pPr>
            <a:r>
              <a:rPr lang="de-DE" sz="1400" dirty="0" smtClean="0"/>
              <a:t> Öffentlichkeit über spezielle Probleme informieren (z.B. Probleme von Minderheiten, drohende Betriebsschließung, Einschränkung von Sozialleistungen)</a:t>
            </a:r>
            <a:endParaRPr lang="de-DE" sz="1400" dirty="0"/>
          </a:p>
        </p:txBody>
      </p:sp>
      <p:sp>
        <p:nvSpPr>
          <p:cNvPr id="11" name="Textfeld 10"/>
          <p:cNvSpPr txBox="1"/>
          <p:nvPr/>
        </p:nvSpPr>
        <p:spPr>
          <a:xfrm>
            <a:off x="260350" y="5740400"/>
            <a:ext cx="8623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Möglichkeit des einzelnen Bürgers, seine Meinung in Massenmedien zu veröffentlichen</a:t>
            </a:r>
            <a:endParaRPr lang="de-DE" sz="1400" dirty="0"/>
          </a:p>
        </p:txBody>
      </p:sp>
      <p:sp>
        <p:nvSpPr>
          <p:cNvPr id="12" name="Textfeld 11"/>
          <p:cNvSpPr txBox="1"/>
          <p:nvPr/>
        </p:nvSpPr>
        <p:spPr>
          <a:xfrm>
            <a:off x="5283200" y="2837299"/>
            <a:ext cx="36004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 smtClean="0"/>
              <a:t>c) Gefahren</a:t>
            </a:r>
          </a:p>
          <a:p>
            <a:pPr>
              <a:buFontTx/>
              <a:buChar char="-"/>
            </a:pPr>
            <a:r>
              <a:rPr lang="de-DE" sz="1400" dirty="0" smtClean="0"/>
              <a:t> Gesetzesübertretungen (z.B. bei Sitzblockaden)</a:t>
            </a:r>
          </a:p>
          <a:p>
            <a:pPr>
              <a:buFontTx/>
              <a:buChar char="-"/>
            </a:pPr>
            <a:r>
              <a:rPr lang="de-DE" sz="1400" dirty="0" smtClean="0"/>
              <a:t> Straftaten (schwere Krawalle) meist durch kleine gewalttätige Gruppen</a:t>
            </a:r>
            <a:endParaRPr lang="de-DE" sz="1400" dirty="0"/>
          </a:p>
        </p:txBody>
      </p:sp>
      <p:sp>
        <p:nvSpPr>
          <p:cNvPr id="13" name="Textfeld 12"/>
          <p:cNvSpPr txBox="1"/>
          <p:nvPr/>
        </p:nvSpPr>
        <p:spPr>
          <a:xfrm>
            <a:off x="5283200" y="4584700"/>
            <a:ext cx="3600450" cy="307777"/>
          </a:xfrm>
          <a:prstGeom prst="rect">
            <a:avLst/>
          </a:prstGeom>
          <a:noFill/>
          <a:ln w="12700">
            <a:solidFill>
              <a:schemeClr val="accent1">
                <a:lumMod val="50000"/>
              </a:schemeClr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Demonstrationsrecht gerät in Verruf</a:t>
            </a:r>
            <a:endParaRPr lang="de-DE" sz="1400" dirty="0"/>
          </a:p>
        </p:txBody>
      </p:sp>
      <p:sp>
        <p:nvSpPr>
          <p:cNvPr id="14" name="Pfeil nach unten 13"/>
          <p:cNvSpPr/>
          <p:nvPr/>
        </p:nvSpPr>
        <p:spPr>
          <a:xfrm>
            <a:off x="6705600" y="4051300"/>
            <a:ext cx="266700" cy="400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6" name="Gerade Verbindung mit Pfeil 15"/>
          <p:cNvCxnSpPr>
            <a:stCxn id="9" idx="2"/>
            <a:endCxn id="10" idx="0"/>
          </p:cNvCxnSpPr>
          <p:nvPr/>
        </p:nvCxnSpPr>
        <p:spPr>
          <a:xfrm rot="5400000">
            <a:off x="3123308" y="1371382"/>
            <a:ext cx="385961" cy="251142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>
            <a:stCxn id="9" idx="2"/>
            <a:endCxn id="12" idx="0"/>
          </p:cNvCxnSpPr>
          <p:nvPr/>
        </p:nvCxnSpPr>
        <p:spPr>
          <a:xfrm rot="16200000" flipH="1">
            <a:off x="5626120" y="1379993"/>
            <a:ext cx="403185" cy="251142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>
          <a:xfrm>
            <a:off x="0" y="4984750"/>
            <a:ext cx="9144000" cy="0"/>
          </a:xfrm>
          <a:prstGeom prst="line">
            <a:avLst/>
          </a:prstGeom>
          <a:ln w="38100" cmpd="sng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/>
      <p:bldP spid="11" grpId="0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857232"/>
            <a:ext cx="8426450" cy="5150059"/>
          </a:xfrm>
        </p:spPr>
        <p:txBody>
          <a:bodyPr>
            <a:normAutofit/>
          </a:bodyPr>
          <a:lstStyle/>
          <a:p>
            <a:r>
              <a:rPr lang="de-DE" sz="1600" dirty="0" smtClean="0">
                <a:hlinkClick r:id="rId2" action="ppaction://hlinksldjump"/>
              </a:rPr>
              <a:t>Staatsaufbau der Bundesrepublik Deutschland</a:t>
            </a:r>
            <a:endParaRPr lang="de-DE" sz="1600" dirty="0" smtClean="0"/>
          </a:p>
          <a:p>
            <a:r>
              <a:rPr lang="de-DE" sz="1600" dirty="0" smtClean="0">
                <a:hlinkClick r:id="rId3" action="ppaction://hlinksldjump"/>
              </a:rPr>
              <a:t>Staatsbürgerliche Grundrechte</a:t>
            </a:r>
            <a:endParaRPr lang="de-DE" sz="1600" dirty="0" smtClean="0"/>
          </a:p>
          <a:p>
            <a:r>
              <a:rPr lang="de-DE" sz="1600" dirty="0" smtClean="0">
                <a:hlinkClick r:id="rId4" action="ppaction://hlinksldjump"/>
              </a:rPr>
              <a:t>Grundrechte im Grundgesetz der Bundesrepublik Deutschland</a:t>
            </a:r>
            <a:endParaRPr lang="de-DE" sz="1600" dirty="0" smtClean="0"/>
          </a:p>
          <a:p>
            <a:r>
              <a:rPr lang="de-DE" sz="1600" dirty="0" smtClean="0">
                <a:hlinkClick r:id="rId5" action="ppaction://hlinksldjump"/>
              </a:rPr>
              <a:t>Pluralismus</a:t>
            </a:r>
            <a:endParaRPr lang="de-DE" sz="1600" dirty="0" smtClean="0"/>
          </a:p>
          <a:p>
            <a:r>
              <a:rPr lang="de-DE" sz="1600" dirty="0" smtClean="0">
                <a:hlinkClick r:id="rId6" action="ppaction://hlinksldjump"/>
              </a:rPr>
              <a:t>Informationsmöglichkeiten und Meinungsbildung</a:t>
            </a:r>
            <a:endParaRPr lang="de-DE" sz="1600" dirty="0" smtClean="0"/>
          </a:p>
          <a:p>
            <a:r>
              <a:rPr lang="de-DE" sz="1600" dirty="0" smtClean="0">
                <a:hlinkClick r:id="rId7" action="ppaction://hlinksldjump"/>
              </a:rPr>
              <a:t>Interessengruppen und Verbände in der Demokratie</a:t>
            </a:r>
            <a:endParaRPr lang="de-DE" sz="1600" dirty="0" smtClean="0"/>
          </a:p>
          <a:p>
            <a:r>
              <a:rPr lang="de-DE" sz="1600" dirty="0" smtClean="0">
                <a:hlinkClick r:id="rId8" action="ppaction://hlinksldjump"/>
              </a:rPr>
              <a:t>Die Mitwirkung der politischen Parteien</a:t>
            </a:r>
            <a:endParaRPr lang="de-DE" sz="1600" dirty="0" smtClean="0"/>
          </a:p>
          <a:p>
            <a:r>
              <a:rPr lang="de-DE" sz="1600" dirty="0" smtClean="0">
                <a:hlinkClick r:id="rId9" action="ppaction://hlinksldjump"/>
              </a:rPr>
              <a:t>Wahlen</a:t>
            </a:r>
            <a:endParaRPr lang="de-DE" sz="1600" dirty="0" smtClean="0"/>
          </a:p>
          <a:p>
            <a:r>
              <a:rPr lang="de-DE" sz="1600" dirty="0" smtClean="0">
                <a:hlinkClick r:id="rId10" action="ppaction://hlinksldjump"/>
              </a:rPr>
              <a:t>Bundestagswahlen</a:t>
            </a:r>
            <a:endParaRPr lang="de-DE" sz="1600" dirty="0" smtClean="0"/>
          </a:p>
          <a:p>
            <a:r>
              <a:rPr lang="de-DE" sz="1600" dirty="0" smtClean="0">
                <a:hlinkClick r:id="rId11" action="ppaction://hlinksldjump"/>
              </a:rPr>
              <a:t>Der Bundestag</a:t>
            </a:r>
            <a:endParaRPr lang="de-DE" sz="1600" dirty="0" smtClean="0"/>
          </a:p>
          <a:p>
            <a:r>
              <a:rPr lang="de-DE" sz="1600" dirty="0" smtClean="0">
                <a:hlinkClick r:id="rId12" action="ppaction://hlinksldjump"/>
              </a:rPr>
              <a:t>Die Bundesregierung</a:t>
            </a:r>
            <a:endParaRPr lang="de-DE" sz="1600" dirty="0" smtClean="0"/>
          </a:p>
          <a:p>
            <a:r>
              <a:rPr lang="de-DE" sz="1600" dirty="0" smtClean="0">
                <a:hlinkClick r:id="rId13" action="ppaction://hlinksldjump"/>
              </a:rPr>
              <a:t>Der Bundesrat</a:t>
            </a:r>
            <a:endParaRPr lang="de-DE" sz="1600" dirty="0" smtClean="0"/>
          </a:p>
          <a:p>
            <a:r>
              <a:rPr lang="de-DE" sz="1600" dirty="0" smtClean="0">
                <a:hlinkClick r:id="rId14" action="ppaction://hlinksldjump"/>
              </a:rPr>
              <a:t>Das Bundesverfassungsgericht</a:t>
            </a:r>
            <a:endParaRPr lang="de-DE" sz="1600" dirty="0" smtClean="0"/>
          </a:p>
          <a:p>
            <a:r>
              <a:rPr lang="de-DE" sz="1600" dirty="0" smtClean="0">
                <a:hlinkClick r:id="rId15" action="ppaction://hlinksldjump"/>
              </a:rPr>
              <a:t>Der Bundespräsident</a:t>
            </a:r>
            <a:endParaRPr lang="de-DE" sz="1600" dirty="0" smtClean="0"/>
          </a:p>
          <a:p>
            <a:r>
              <a:rPr lang="de-DE" sz="1600" dirty="0" smtClean="0">
                <a:hlinkClick r:id="rId16" action="ppaction://hlinksldjump"/>
              </a:rPr>
              <a:t>Möglichkeiten der Willensäußerung durch Demonstrationen und Leserbriefe</a:t>
            </a:r>
            <a:endParaRPr lang="de-DE" sz="1600" dirty="0" smtClean="0"/>
          </a:p>
          <a:p>
            <a:r>
              <a:rPr lang="de-DE" sz="1600" dirty="0" smtClean="0">
                <a:hlinkClick r:id="rId17" action="ppaction://hlinksldjump"/>
              </a:rPr>
              <a:t>Möglichkeiten der Willensdurchsetzung durch Bürgerinitiativen und Petitionen</a:t>
            </a:r>
            <a:endParaRPr lang="de-DE" sz="1600" dirty="0" smtClean="0"/>
          </a:p>
          <a:p>
            <a:r>
              <a:rPr lang="de-DE" sz="1600" dirty="0" smtClean="0">
                <a:hlinkClick r:id="rId18" action="ppaction://hlinksldjump"/>
              </a:rPr>
              <a:t>Föderalismus</a:t>
            </a:r>
            <a:endParaRPr lang="de-DE" sz="16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Inhalt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20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82550" y="95250"/>
            <a:ext cx="8229600" cy="75565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Möglichkeiten der Willensdurchsetzung</a:t>
            </a:r>
            <a:br>
              <a:rPr lang="de-DE" dirty="0" smtClean="0"/>
            </a:br>
            <a:r>
              <a:rPr lang="de-DE" sz="2700" b="0" dirty="0" smtClean="0">
                <a:effectLst/>
              </a:rPr>
              <a:t>durch Bürgerinitiativen und Petitionen</a:t>
            </a:r>
            <a:endParaRPr lang="de-DE" sz="2700" b="0" dirty="0">
              <a:effectLst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682750" y="5268496"/>
            <a:ext cx="5778500" cy="33855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/>
              <a:t>2. Petitionen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1682750" y="5607050"/>
            <a:ext cx="5778500" cy="523220"/>
          </a:xfrm>
          <a:prstGeom prst="rect">
            <a:avLst/>
          </a:prstGeom>
          <a:solidFill>
            <a:srgbClr val="DFEFF6"/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Bittschriften (z.B. an den Landtag oder Bundestag) als Hilfe in Einzelfällen</a:t>
            </a:r>
            <a:endParaRPr lang="de-DE" sz="1400" dirty="0"/>
          </a:p>
        </p:txBody>
      </p:sp>
      <p:cxnSp>
        <p:nvCxnSpPr>
          <p:cNvPr id="8" name="Gerade Verbindung 7"/>
          <p:cNvCxnSpPr/>
          <p:nvPr/>
        </p:nvCxnSpPr>
        <p:spPr>
          <a:xfrm>
            <a:off x="0" y="4984750"/>
            <a:ext cx="9144000" cy="0"/>
          </a:xfrm>
          <a:prstGeom prst="line">
            <a:avLst/>
          </a:prstGeom>
          <a:ln w="38100" cmpd="sng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260350" y="4140200"/>
            <a:ext cx="33337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 smtClean="0"/>
              <a:t>Vorteil</a:t>
            </a:r>
          </a:p>
          <a:p>
            <a:r>
              <a:rPr lang="de-DE" sz="1400" dirty="0" smtClean="0"/>
              <a:t>- Bürger können direkt Einfluss auf die betreffenden Probleme nehmen</a:t>
            </a:r>
            <a:endParaRPr lang="de-DE" sz="1400" dirty="0"/>
          </a:p>
        </p:txBody>
      </p:sp>
      <p:sp>
        <p:nvSpPr>
          <p:cNvPr id="10" name="Textfeld 9"/>
          <p:cNvSpPr txBox="1"/>
          <p:nvPr/>
        </p:nvSpPr>
        <p:spPr>
          <a:xfrm>
            <a:off x="5549900" y="3473450"/>
            <a:ext cx="33337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 smtClean="0"/>
              <a:t>Nachteil</a:t>
            </a:r>
          </a:p>
          <a:p>
            <a:pPr>
              <a:buFontTx/>
              <a:buChar char="-"/>
            </a:pPr>
            <a:r>
              <a:rPr lang="de-DE" sz="1400" dirty="0" smtClean="0"/>
              <a:t> Für die Allgemeinheit vielleicht wichtige Projekte können durch Einzelinteressen verzögert werden</a:t>
            </a:r>
          </a:p>
          <a:p>
            <a:pPr>
              <a:buFontTx/>
              <a:buChar char="-"/>
            </a:pPr>
            <a:r>
              <a:rPr lang="de-DE" sz="1400" dirty="0" smtClean="0"/>
              <a:t> Überregionale Probleme können nicht gelöst werden</a:t>
            </a:r>
            <a:endParaRPr lang="de-DE" sz="1400" dirty="0"/>
          </a:p>
        </p:txBody>
      </p:sp>
      <p:sp>
        <p:nvSpPr>
          <p:cNvPr id="11" name="Textfeld 10"/>
          <p:cNvSpPr txBox="1"/>
          <p:nvPr/>
        </p:nvSpPr>
        <p:spPr>
          <a:xfrm>
            <a:off x="1682750" y="1996182"/>
            <a:ext cx="5778500" cy="33855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/>
              <a:t>1. Bürgerinitiativen 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1682750" y="2334736"/>
            <a:ext cx="5778500" cy="738664"/>
          </a:xfrm>
          <a:prstGeom prst="rect">
            <a:avLst/>
          </a:prstGeom>
          <a:solidFill>
            <a:srgbClr val="DFEFF6"/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Meist lose, regional begrenzte Zusammenschlüsse von Bürgern, um bestimmte Projekte (z.B. Flughafenausbau oder Umgehungsstraße) zu verhindern oder zu fördern</a:t>
            </a:r>
            <a:endParaRPr lang="de-DE" sz="1400" dirty="0"/>
          </a:p>
        </p:txBody>
      </p:sp>
      <p:sp>
        <p:nvSpPr>
          <p:cNvPr id="13" name="Textfeld 12"/>
          <p:cNvSpPr txBox="1"/>
          <p:nvPr/>
        </p:nvSpPr>
        <p:spPr>
          <a:xfrm>
            <a:off x="260350" y="1083330"/>
            <a:ext cx="2266950" cy="523220"/>
          </a:xfrm>
          <a:prstGeom prst="rect">
            <a:avLst/>
          </a:prstGeom>
          <a:noFill/>
          <a:ln w="158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Parlamente, Regierung, Verwaltung, Politiker</a:t>
            </a:r>
            <a:endParaRPr lang="de-DE" sz="1400" dirty="0"/>
          </a:p>
        </p:txBody>
      </p:sp>
      <p:sp>
        <p:nvSpPr>
          <p:cNvPr id="14" name="Textfeld 13"/>
          <p:cNvSpPr txBox="1"/>
          <p:nvPr/>
        </p:nvSpPr>
        <p:spPr>
          <a:xfrm>
            <a:off x="7239000" y="1073150"/>
            <a:ext cx="1644650" cy="523220"/>
          </a:xfrm>
          <a:prstGeom prst="rect">
            <a:avLst/>
          </a:prstGeom>
          <a:noFill/>
          <a:ln w="158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Öffentliche </a:t>
            </a:r>
          </a:p>
          <a:p>
            <a:pPr algn="ctr"/>
            <a:r>
              <a:rPr lang="de-DE" sz="1400" dirty="0" smtClean="0"/>
              <a:t>Meinung</a:t>
            </a:r>
            <a:endParaRPr lang="de-DE" sz="1400" dirty="0"/>
          </a:p>
        </p:txBody>
      </p:sp>
      <p:cxnSp>
        <p:nvCxnSpPr>
          <p:cNvPr id="16" name="Form 15"/>
          <p:cNvCxnSpPr>
            <a:stCxn id="12" idx="1"/>
            <a:endCxn id="13" idx="2"/>
          </p:cNvCxnSpPr>
          <p:nvPr/>
        </p:nvCxnSpPr>
        <p:spPr>
          <a:xfrm rot="10800000">
            <a:off x="1393826" y="1606550"/>
            <a:ext cx="288925" cy="1097518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Form 17"/>
          <p:cNvCxnSpPr>
            <a:stCxn id="12" idx="3"/>
            <a:endCxn id="14" idx="2"/>
          </p:cNvCxnSpPr>
          <p:nvPr/>
        </p:nvCxnSpPr>
        <p:spPr>
          <a:xfrm flipV="1">
            <a:off x="7461250" y="1596370"/>
            <a:ext cx="600075" cy="1107698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winkelte Verbindung 19"/>
          <p:cNvCxnSpPr>
            <a:stCxn id="12" idx="2"/>
            <a:endCxn id="9" idx="0"/>
          </p:cNvCxnSpPr>
          <p:nvPr/>
        </p:nvCxnSpPr>
        <p:spPr>
          <a:xfrm rot="5400000">
            <a:off x="2716213" y="2284413"/>
            <a:ext cx="1066800" cy="2644775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winkelte Verbindung 21"/>
          <p:cNvCxnSpPr>
            <a:stCxn id="12" idx="2"/>
          </p:cNvCxnSpPr>
          <p:nvPr/>
        </p:nvCxnSpPr>
        <p:spPr>
          <a:xfrm rot="16200000" flipH="1">
            <a:off x="5349875" y="2295525"/>
            <a:ext cx="533400" cy="2089150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/>
      <p:bldP spid="10" grpId="0"/>
      <p:bldP spid="11" grpId="0" animBg="1"/>
      <p:bldP spid="12" grpId="0" animBg="1"/>
      <p:bldP spid="13" grpId="0" animBg="1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21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60350" y="228600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Föderalismus</a:t>
            </a:r>
            <a:endParaRPr lang="de-DE" dirty="0"/>
          </a:p>
        </p:txBody>
      </p:sp>
      <p:sp>
        <p:nvSpPr>
          <p:cNvPr id="6" name="Ellipse 5"/>
          <p:cNvSpPr/>
          <p:nvPr/>
        </p:nvSpPr>
        <p:spPr>
          <a:xfrm>
            <a:off x="3194050" y="895350"/>
            <a:ext cx="2711450" cy="27559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mpd="sng">
            <a:solidFill>
              <a:srgbClr val="BDE0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3505200" y="1739900"/>
            <a:ext cx="20002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 smtClean="0"/>
              <a:t>16</a:t>
            </a:r>
          </a:p>
          <a:p>
            <a:pPr algn="ctr"/>
            <a:endParaRPr lang="de-DE" sz="2000" b="1" dirty="0" smtClean="0"/>
          </a:p>
          <a:p>
            <a:pPr algn="ctr"/>
            <a:r>
              <a:rPr lang="de-DE" sz="2000" b="1" dirty="0" smtClean="0"/>
              <a:t>Bundesländer</a:t>
            </a:r>
            <a:endParaRPr lang="de-DE" sz="2000" b="1" dirty="0"/>
          </a:p>
        </p:txBody>
      </p:sp>
      <p:sp>
        <p:nvSpPr>
          <p:cNvPr id="8" name="Textfeld 7"/>
          <p:cNvSpPr txBox="1"/>
          <p:nvPr/>
        </p:nvSpPr>
        <p:spPr>
          <a:xfrm>
            <a:off x="260350" y="895350"/>
            <a:ext cx="2933700" cy="33855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/>
              <a:t>Vorteile des Föderalismus</a:t>
            </a:r>
            <a:endParaRPr lang="de-DE" sz="1600" b="1" dirty="0"/>
          </a:p>
        </p:txBody>
      </p:sp>
      <p:sp>
        <p:nvSpPr>
          <p:cNvPr id="9" name="Textfeld 8"/>
          <p:cNvSpPr txBox="1"/>
          <p:nvPr/>
        </p:nvSpPr>
        <p:spPr>
          <a:xfrm>
            <a:off x="5994400" y="850900"/>
            <a:ext cx="2933700" cy="33855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/>
              <a:t>Nachteile des Föderalismus</a:t>
            </a:r>
            <a:endParaRPr lang="de-DE" sz="1600" b="1" dirty="0"/>
          </a:p>
        </p:txBody>
      </p:sp>
      <p:sp>
        <p:nvSpPr>
          <p:cNvPr id="10" name="Textfeld 9"/>
          <p:cNvSpPr txBox="1"/>
          <p:nvPr/>
        </p:nvSpPr>
        <p:spPr>
          <a:xfrm>
            <a:off x="260350" y="3429000"/>
            <a:ext cx="2933700" cy="33855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/>
              <a:t>Ländergesetzgebung</a:t>
            </a:r>
            <a:endParaRPr lang="de-DE" sz="1600" b="1" dirty="0"/>
          </a:p>
        </p:txBody>
      </p:sp>
      <p:sp>
        <p:nvSpPr>
          <p:cNvPr id="11" name="Textfeld 10"/>
          <p:cNvSpPr txBox="1"/>
          <p:nvPr/>
        </p:nvSpPr>
        <p:spPr>
          <a:xfrm>
            <a:off x="5949950" y="3429000"/>
            <a:ext cx="2933700" cy="33855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/>
              <a:t>Bundesgesetzgebung</a:t>
            </a:r>
            <a:endParaRPr lang="de-DE" sz="1600" b="1" dirty="0"/>
          </a:p>
        </p:txBody>
      </p:sp>
      <p:sp>
        <p:nvSpPr>
          <p:cNvPr id="12" name="Textfeld 11"/>
          <p:cNvSpPr txBox="1"/>
          <p:nvPr/>
        </p:nvSpPr>
        <p:spPr>
          <a:xfrm>
            <a:off x="3149600" y="4895850"/>
            <a:ext cx="2844800" cy="5847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/>
              <a:t>Konkurrierende </a:t>
            </a:r>
          </a:p>
          <a:p>
            <a:pPr algn="ctr"/>
            <a:r>
              <a:rPr lang="de-DE" sz="1600" b="1" dirty="0" smtClean="0"/>
              <a:t>Gesetzgebung </a:t>
            </a:r>
            <a:endParaRPr lang="de-DE" sz="1600" b="1" dirty="0"/>
          </a:p>
        </p:txBody>
      </p:sp>
      <p:sp>
        <p:nvSpPr>
          <p:cNvPr id="13" name="Textfeld 12"/>
          <p:cNvSpPr txBox="1"/>
          <p:nvPr/>
        </p:nvSpPr>
        <p:spPr>
          <a:xfrm>
            <a:off x="2393950" y="5668486"/>
            <a:ext cx="43116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Bund und Länder können Gesetze erlassen z.B. Arbeitsrecht oder Ausländerrecht, aber: </a:t>
            </a:r>
          </a:p>
          <a:p>
            <a:pPr algn="ctr"/>
            <a:r>
              <a:rPr lang="de-DE" sz="1400" dirty="0" smtClean="0"/>
              <a:t>„Bundesrecht bricht Landesrecht“</a:t>
            </a:r>
            <a:endParaRPr lang="de-DE" sz="1400" dirty="0"/>
          </a:p>
        </p:txBody>
      </p:sp>
      <p:sp>
        <p:nvSpPr>
          <p:cNvPr id="14" name="Textfeld 13"/>
          <p:cNvSpPr txBox="1"/>
          <p:nvPr/>
        </p:nvSpPr>
        <p:spPr>
          <a:xfrm>
            <a:off x="260350" y="1428750"/>
            <a:ext cx="27559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de-DE" sz="1600" dirty="0" smtClean="0"/>
              <a:t> Bürgernähe</a:t>
            </a:r>
          </a:p>
          <a:p>
            <a:pPr>
              <a:buFontTx/>
              <a:buChar char="-"/>
            </a:pPr>
            <a:r>
              <a:rPr lang="de-DE" sz="1600" dirty="0" smtClean="0"/>
              <a:t> kulturelle Besonderheiten bleiben erhalten</a:t>
            </a:r>
          </a:p>
          <a:p>
            <a:pPr>
              <a:buFontTx/>
              <a:buChar char="-"/>
            </a:pPr>
            <a:r>
              <a:rPr lang="de-DE" sz="1600" dirty="0" smtClean="0"/>
              <a:t> Gewaltenteilung zwischen Bund und Länder</a:t>
            </a:r>
            <a:endParaRPr lang="de-DE" sz="1600" dirty="0"/>
          </a:p>
        </p:txBody>
      </p:sp>
      <p:sp>
        <p:nvSpPr>
          <p:cNvPr id="15" name="Textfeld 14"/>
          <p:cNvSpPr txBox="1"/>
          <p:nvPr/>
        </p:nvSpPr>
        <p:spPr>
          <a:xfrm>
            <a:off x="6038850" y="1459290"/>
            <a:ext cx="2755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de-DE" sz="1600" dirty="0" smtClean="0"/>
              <a:t> mehr staatliche Organe kosten mehr Geld</a:t>
            </a:r>
          </a:p>
          <a:p>
            <a:pPr>
              <a:buFontTx/>
              <a:buChar char="-"/>
            </a:pPr>
            <a:r>
              <a:rPr lang="de-DE" sz="1600" dirty="0" smtClean="0"/>
              <a:t> Entscheidungen können </a:t>
            </a:r>
            <a:r>
              <a:rPr lang="de-DE" sz="1600" dirty="0" err="1" smtClean="0"/>
              <a:t>längern</a:t>
            </a:r>
            <a:r>
              <a:rPr lang="de-DE" sz="1600" dirty="0" smtClean="0"/>
              <a:t> dauern</a:t>
            </a:r>
          </a:p>
          <a:p>
            <a:pPr>
              <a:buFontTx/>
              <a:buChar char="-"/>
            </a:pPr>
            <a:r>
              <a:rPr lang="de-DE" sz="1600" dirty="0" smtClean="0"/>
              <a:t> Gleichbehandlung erschwert</a:t>
            </a:r>
            <a:endParaRPr lang="de-DE" sz="1600" dirty="0"/>
          </a:p>
        </p:txBody>
      </p:sp>
      <p:sp>
        <p:nvSpPr>
          <p:cNvPr id="16" name="Textfeld 15"/>
          <p:cNvSpPr txBox="1"/>
          <p:nvPr/>
        </p:nvSpPr>
        <p:spPr>
          <a:xfrm>
            <a:off x="127000" y="4006850"/>
            <a:ext cx="302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z.B. 	– Kultur</a:t>
            </a:r>
          </a:p>
          <a:p>
            <a:r>
              <a:rPr lang="de-DE" sz="1400" dirty="0" smtClean="0"/>
              <a:t>	- Bildungswesen</a:t>
            </a:r>
          </a:p>
          <a:p>
            <a:r>
              <a:rPr lang="de-DE" sz="1400" dirty="0" smtClean="0"/>
              <a:t>	- Polizeiwesen</a:t>
            </a:r>
          </a:p>
          <a:p>
            <a:r>
              <a:rPr lang="de-DE" sz="1400" dirty="0" smtClean="0"/>
              <a:t>	- Gesundheitswesen</a:t>
            </a:r>
            <a:endParaRPr lang="de-DE" sz="1400" dirty="0"/>
          </a:p>
        </p:txBody>
      </p:sp>
      <p:sp>
        <p:nvSpPr>
          <p:cNvPr id="17" name="Textfeld 16"/>
          <p:cNvSpPr txBox="1"/>
          <p:nvPr/>
        </p:nvSpPr>
        <p:spPr>
          <a:xfrm>
            <a:off x="5416550" y="4140200"/>
            <a:ext cx="37274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z.B. 	– Auswärtige Angelegenheiten</a:t>
            </a:r>
          </a:p>
          <a:p>
            <a:r>
              <a:rPr lang="de-DE" sz="1400" dirty="0" smtClean="0"/>
              <a:t>	- Währungs- und Geldwesen</a:t>
            </a:r>
          </a:p>
          <a:p>
            <a:r>
              <a:rPr lang="de-DE" sz="1400" dirty="0" smtClean="0"/>
              <a:t>	- Verteidigung</a:t>
            </a:r>
          </a:p>
          <a:p>
            <a:r>
              <a:rPr lang="de-DE" sz="1400" dirty="0" smtClean="0"/>
              <a:t>	- </a:t>
            </a:r>
            <a:r>
              <a:rPr lang="de-DE" sz="1400" dirty="0" err="1" smtClean="0"/>
              <a:t>Paßwesen</a:t>
            </a:r>
            <a:endParaRPr lang="de-DE" sz="1400" dirty="0"/>
          </a:p>
        </p:txBody>
      </p:sp>
      <p:cxnSp>
        <p:nvCxnSpPr>
          <p:cNvPr id="19" name="Gerade Verbindung mit Pfeil 18"/>
          <p:cNvCxnSpPr>
            <a:stCxn id="6" idx="1"/>
            <a:endCxn id="8" idx="3"/>
          </p:cNvCxnSpPr>
          <p:nvPr/>
        </p:nvCxnSpPr>
        <p:spPr>
          <a:xfrm rot="16200000" flipV="1">
            <a:off x="3275435" y="983243"/>
            <a:ext cx="234315" cy="397083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>
            <a:stCxn id="6" idx="7"/>
            <a:endCxn id="9" idx="1"/>
          </p:cNvCxnSpPr>
          <p:nvPr/>
        </p:nvCxnSpPr>
        <p:spPr>
          <a:xfrm rot="5400000" flipH="1" flipV="1">
            <a:off x="5612026" y="916569"/>
            <a:ext cx="278765" cy="485983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/>
          <p:cNvCxnSpPr>
            <a:stCxn id="6" idx="3"/>
            <a:endCxn id="10" idx="3"/>
          </p:cNvCxnSpPr>
          <p:nvPr/>
        </p:nvCxnSpPr>
        <p:spPr>
          <a:xfrm rot="5400000">
            <a:off x="3217283" y="3224426"/>
            <a:ext cx="350619" cy="397083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>
            <a:stCxn id="6" idx="5"/>
            <a:endCxn id="11" idx="1"/>
          </p:cNvCxnSpPr>
          <p:nvPr/>
        </p:nvCxnSpPr>
        <p:spPr>
          <a:xfrm rot="16200000" flipH="1">
            <a:off x="5553874" y="3202200"/>
            <a:ext cx="350619" cy="441533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winkelte Verbindung 31"/>
          <p:cNvCxnSpPr/>
          <p:nvPr/>
        </p:nvCxnSpPr>
        <p:spPr>
          <a:xfrm rot="5400000">
            <a:off x="5652502" y="2881898"/>
            <a:ext cx="1128296" cy="2844800"/>
          </a:xfrm>
          <a:prstGeom prst="bentConnector3">
            <a:avLst>
              <a:gd name="adj1" fmla="val 16786"/>
            </a:avLst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winkelte Verbindung 34"/>
          <p:cNvCxnSpPr/>
          <p:nvPr/>
        </p:nvCxnSpPr>
        <p:spPr>
          <a:xfrm rot="16200000" flipH="1">
            <a:off x="2318752" y="2881898"/>
            <a:ext cx="1128296" cy="2844800"/>
          </a:xfrm>
          <a:prstGeom prst="bentConnector3">
            <a:avLst>
              <a:gd name="adj1" fmla="val 16786"/>
            </a:avLst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Staatsaufbau der Bundesrepublik Deutschland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142844" y="642918"/>
            <a:ext cx="8858312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cap="sq">
            <a:solidFill>
              <a:schemeClr val="tx1"/>
            </a:solidFill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Art. 20 (2), Grundgesetz (Grundlagen staatlicher Ordnung)</a:t>
            </a:r>
            <a:endParaRPr lang="de-DE" dirty="0"/>
          </a:p>
        </p:txBody>
      </p:sp>
      <p:graphicFrame>
        <p:nvGraphicFramePr>
          <p:cNvPr id="10" name="Diagramm 9"/>
          <p:cNvGraphicFramePr/>
          <p:nvPr/>
        </p:nvGraphicFramePr>
        <p:xfrm>
          <a:off x="1500166" y="928670"/>
          <a:ext cx="5810248" cy="3706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feld 7"/>
          <p:cNvSpPr txBox="1"/>
          <p:nvPr/>
        </p:nvSpPr>
        <p:spPr>
          <a:xfrm>
            <a:off x="428596" y="1571612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Bundestag / Bundesrat</a:t>
            </a:r>
          </a:p>
          <a:p>
            <a:r>
              <a:rPr lang="de-DE" sz="1400" dirty="0" smtClean="0"/>
              <a:t>Landtage</a:t>
            </a:r>
            <a:endParaRPr lang="de-DE" sz="1400" dirty="0"/>
          </a:p>
        </p:txBody>
      </p:sp>
      <p:sp>
        <p:nvSpPr>
          <p:cNvPr id="9" name="Textfeld 8"/>
          <p:cNvSpPr txBox="1"/>
          <p:nvPr/>
        </p:nvSpPr>
        <p:spPr>
          <a:xfrm>
            <a:off x="6072198" y="1214422"/>
            <a:ext cx="29289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Bundesverfassungsgericht</a:t>
            </a:r>
          </a:p>
          <a:p>
            <a:r>
              <a:rPr lang="de-DE" sz="1600" dirty="0" smtClean="0"/>
              <a:t>Oberste Bundesgerichte</a:t>
            </a:r>
          </a:p>
          <a:p>
            <a:r>
              <a:rPr lang="de-DE" sz="1600" dirty="0" smtClean="0"/>
              <a:t>Ländergerichte</a:t>
            </a:r>
          </a:p>
          <a:p>
            <a:r>
              <a:rPr lang="de-DE" sz="1600" dirty="0" smtClean="0"/>
              <a:t>(z.B. Amtsgericht)</a:t>
            </a:r>
            <a:endParaRPr lang="de-DE" sz="1600" dirty="0"/>
          </a:p>
        </p:txBody>
      </p:sp>
      <p:sp>
        <p:nvSpPr>
          <p:cNvPr id="11" name="Textfeld 10"/>
          <p:cNvSpPr txBox="1"/>
          <p:nvPr/>
        </p:nvSpPr>
        <p:spPr>
          <a:xfrm>
            <a:off x="3000364" y="4643446"/>
            <a:ext cx="3071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/>
              <a:t>Bundesregierung</a:t>
            </a:r>
          </a:p>
          <a:p>
            <a:pPr algn="ctr"/>
            <a:r>
              <a:rPr lang="de-DE" sz="1600" dirty="0" smtClean="0"/>
              <a:t>Länderregierung</a:t>
            </a:r>
            <a:endParaRPr lang="de-DE" sz="1600" dirty="0"/>
          </a:p>
        </p:txBody>
      </p:sp>
      <p:sp>
        <p:nvSpPr>
          <p:cNvPr id="12" name="Textfeld 11"/>
          <p:cNvSpPr txBox="1"/>
          <p:nvPr/>
        </p:nvSpPr>
        <p:spPr>
          <a:xfrm>
            <a:off x="2928926" y="5357826"/>
            <a:ext cx="3286148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Ziel der Gewaltenteilung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2928926" y="5786454"/>
            <a:ext cx="600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Symbol" pitchFamily="18" charset="2"/>
              <a:buChar char="-"/>
            </a:pPr>
            <a:r>
              <a:rPr lang="de-DE" sz="1600" dirty="0" smtClean="0"/>
              <a:t> Gegenseitige Kontrolle der Staatsorgane</a:t>
            </a:r>
          </a:p>
          <a:p>
            <a:pPr>
              <a:buFont typeface="Symbol" pitchFamily="18" charset="2"/>
              <a:buChar char="-"/>
            </a:pPr>
            <a:r>
              <a:rPr lang="de-DE" sz="1600" dirty="0" smtClean="0"/>
              <a:t> Rechtsschutz des Bürgers gegenüber dem Staat durch unabhängige Gerichte</a:t>
            </a:r>
            <a:endParaRPr lang="de-DE" sz="1600" dirty="0"/>
          </a:p>
        </p:txBody>
      </p:sp>
      <p:cxnSp>
        <p:nvCxnSpPr>
          <p:cNvPr id="15" name="Gerade Verbindung mit Pfeil 14"/>
          <p:cNvCxnSpPr/>
          <p:nvPr/>
        </p:nvCxnSpPr>
        <p:spPr>
          <a:xfrm rot="10800000">
            <a:off x="2000232" y="1928802"/>
            <a:ext cx="857256" cy="35719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/>
          <p:nvPr/>
        </p:nvCxnSpPr>
        <p:spPr>
          <a:xfrm flipV="1">
            <a:off x="5786446" y="2071678"/>
            <a:ext cx="357190" cy="214314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/>
          <p:nvPr/>
        </p:nvCxnSpPr>
        <p:spPr>
          <a:xfrm rot="16200000" flipH="1">
            <a:off x="4107654" y="4536289"/>
            <a:ext cx="357191" cy="2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9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Graphic spid="10" grpId="0">
        <p:bldAsOne/>
      </p:bldGraphic>
      <p:bldP spid="8" grpId="0"/>
      <p:bldP spid="9" grpId="0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Staatsbürgerliche Grundrechte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142844" y="642918"/>
            <a:ext cx="8858312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cap="sq">
            <a:solidFill>
              <a:schemeClr val="tx1"/>
            </a:solidFill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Art. 20 (2), Grundgesetz (Grundlagen staatlicher Ordnung)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142844" y="1714488"/>
            <a:ext cx="27860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u="sng" dirty="0" smtClean="0"/>
              <a:t>Demokratischer Staat</a:t>
            </a:r>
          </a:p>
          <a:p>
            <a:endParaRPr lang="de-DE" dirty="0" smtClean="0"/>
          </a:p>
          <a:p>
            <a:pPr>
              <a:buFont typeface="Symbol" pitchFamily="18" charset="2"/>
              <a:buChar char="-"/>
            </a:pPr>
            <a:r>
              <a:rPr lang="de-DE" sz="1600" dirty="0" smtClean="0"/>
              <a:t> </a:t>
            </a:r>
            <a:r>
              <a:rPr lang="de-DE" sz="1400" dirty="0" smtClean="0"/>
              <a:t>alle Staatsgewalt geht vom Volk aus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Macht wird durch gewählte Volksvertreter ausgeübt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Teilung der Staatsgewalt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politische Willensbildung wird von Parteien wahrgenommen</a:t>
            </a:r>
            <a:endParaRPr lang="de-DE" sz="1400" dirty="0"/>
          </a:p>
        </p:txBody>
      </p:sp>
      <p:sp>
        <p:nvSpPr>
          <p:cNvPr id="9" name="Textfeld 8"/>
          <p:cNvSpPr txBox="1"/>
          <p:nvPr/>
        </p:nvSpPr>
        <p:spPr>
          <a:xfrm>
            <a:off x="2961584" y="1714488"/>
            <a:ext cx="321471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u="sng" dirty="0" smtClean="0"/>
              <a:t>Rechtsstaat</a:t>
            </a:r>
          </a:p>
          <a:p>
            <a:endParaRPr lang="de-DE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Schutz der Persönlichkeitsrechte durch den Staat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Bindung aller staatlichen Organe an Gesetze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Freiheitsentzug nur auf richterliche Anordnung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286512" y="1714488"/>
            <a:ext cx="271464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u="sng" dirty="0" smtClean="0"/>
              <a:t>Sozialstaat</a:t>
            </a:r>
          </a:p>
          <a:p>
            <a:endParaRPr lang="de-DE" dirty="0" smtClean="0"/>
          </a:p>
          <a:p>
            <a:pPr>
              <a:buFont typeface="Symbol" pitchFamily="18" charset="2"/>
              <a:buChar char="-"/>
            </a:pPr>
            <a:r>
              <a:rPr lang="de-DE" sz="1600" dirty="0" smtClean="0"/>
              <a:t> </a:t>
            </a:r>
            <a:r>
              <a:rPr lang="de-DE" sz="1400" dirty="0" smtClean="0"/>
              <a:t>Sozialhilfe als Auffangnetz für in Not geratene Bürger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Versuch, gerechte Einkommens- und Vermögensverteilung zu erreichen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möglichst gleiche Lebens- und Berufschancen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142844" y="5214950"/>
            <a:ext cx="8858312" cy="64633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cap="sq">
            <a:solidFill>
              <a:schemeClr val="tx1"/>
            </a:solidFill>
            <a:round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Art. 20 (4) GG</a:t>
            </a:r>
          </a:p>
          <a:p>
            <a:pPr algn="ctr"/>
            <a:r>
              <a:rPr lang="de-DE" dirty="0" smtClean="0"/>
              <a:t>Recht auf Widerstand gegen jeden, der diese Organe beseitigen will</a:t>
            </a:r>
            <a:endParaRPr lang="de-DE" dirty="0"/>
          </a:p>
        </p:txBody>
      </p:sp>
      <p:cxnSp>
        <p:nvCxnSpPr>
          <p:cNvPr id="16" name="Gewinkelte Verbindung 15"/>
          <p:cNvCxnSpPr>
            <a:stCxn id="7" idx="2"/>
            <a:endCxn id="8" idx="0"/>
          </p:cNvCxnSpPr>
          <p:nvPr/>
        </p:nvCxnSpPr>
        <p:spPr>
          <a:xfrm rot="5400000">
            <a:off x="2702824" y="-154688"/>
            <a:ext cx="702238" cy="3036115"/>
          </a:xfrm>
          <a:prstGeom prst="bentConnector3">
            <a:avLst>
              <a:gd name="adj1" fmla="val 50000"/>
            </a:avLst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winkelte Verbindung 18"/>
          <p:cNvCxnSpPr>
            <a:stCxn id="7" idx="2"/>
            <a:endCxn id="9" idx="0"/>
          </p:cNvCxnSpPr>
          <p:nvPr/>
        </p:nvCxnSpPr>
        <p:spPr>
          <a:xfrm rot="5400000">
            <a:off x="4219351" y="1361839"/>
            <a:ext cx="702238" cy="3061"/>
          </a:xfrm>
          <a:prstGeom prst="bentConnector3">
            <a:avLst>
              <a:gd name="adj1" fmla="val 50000"/>
            </a:avLst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winkelte Verbindung 20"/>
          <p:cNvCxnSpPr>
            <a:stCxn id="7" idx="2"/>
            <a:endCxn id="10" idx="0"/>
          </p:cNvCxnSpPr>
          <p:nvPr/>
        </p:nvCxnSpPr>
        <p:spPr>
          <a:xfrm rot="16200000" flipH="1">
            <a:off x="5756798" y="-172548"/>
            <a:ext cx="702238" cy="3071834"/>
          </a:xfrm>
          <a:prstGeom prst="bentConnector3">
            <a:avLst>
              <a:gd name="adj1" fmla="val 50000"/>
            </a:avLst>
          </a:prstGeom>
          <a:ln w="317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Geschweifte Klammer rechts 22"/>
          <p:cNvSpPr/>
          <p:nvPr/>
        </p:nvSpPr>
        <p:spPr>
          <a:xfrm rot="5400000">
            <a:off x="4357686" y="1857364"/>
            <a:ext cx="428628" cy="6143668"/>
          </a:xfrm>
          <a:prstGeom prst="rightBrac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2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428628"/>
          </a:xfrm>
        </p:spPr>
        <p:txBody>
          <a:bodyPr>
            <a:noAutofit/>
          </a:bodyPr>
          <a:lstStyle/>
          <a:p>
            <a:r>
              <a:rPr lang="de-DE" sz="2300" dirty="0" smtClean="0"/>
              <a:t>Grundrechte im Grundgesetz der Bundesrepublik Deutschland</a:t>
            </a:r>
            <a:endParaRPr lang="de-DE" sz="2300" dirty="0"/>
          </a:p>
        </p:txBody>
      </p:sp>
      <p:sp>
        <p:nvSpPr>
          <p:cNvPr id="6" name="Abgerundetes Rechteck 5"/>
          <p:cNvSpPr/>
          <p:nvPr/>
        </p:nvSpPr>
        <p:spPr>
          <a:xfrm>
            <a:off x="1571604" y="642918"/>
            <a:ext cx="542928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Art. 1, Grundgesetz</a:t>
            </a:r>
          </a:p>
          <a:p>
            <a:pPr algn="ctr"/>
            <a:r>
              <a:rPr lang="de-DE" dirty="0" smtClean="0"/>
              <a:t>„Die Würde des Menschen ist unantastbar.“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142844" y="1785926"/>
            <a:ext cx="3929090" cy="3816429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Freiheitsrechte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freie Entfaltung der Persönlichkeit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Freiheit der Person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Recht auf Leben und körperliche Unversehrtheit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Meinungsfreiheit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Schutz der Ehe und Familie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Versammlungsfreiheit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Vereinigungsfreiheit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Wahrung des Brief-, Post- und Fernmeldegeheimnisses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Recht auf Freizügigkeit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Recht auf freie Berufswahl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Unverletzlichkeit der Wohnung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Recht auf Eigentum</a:t>
            </a:r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4929190" y="1785926"/>
            <a:ext cx="3929090" cy="258532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Gleichheitsrechte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Gleichheit vor dem Gesetz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Gleichberechtigung von Männern und Frauen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Gleichstellung von ehelichen und nicht ehelichen Kindern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Keine Bevorzugung oder Benachteiligung wegen Geschlecht, religiöser oder politischer Anschauungen</a:t>
            </a:r>
          </a:p>
        </p:txBody>
      </p:sp>
      <p:sp>
        <p:nvSpPr>
          <p:cNvPr id="9" name="Rechteck 8"/>
          <p:cNvSpPr/>
          <p:nvPr/>
        </p:nvSpPr>
        <p:spPr>
          <a:xfrm>
            <a:off x="4572000" y="4857760"/>
            <a:ext cx="4214842" cy="1857388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Einschränkungen</a:t>
            </a:r>
          </a:p>
          <a:p>
            <a:r>
              <a:rPr lang="de-DE" sz="1600" dirty="0" smtClean="0">
                <a:solidFill>
                  <a:schemeClr val="tx1"/>
                </a:solidFill>
              </a:rPr>
              <a:t>Beispiele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Eigentum soll auch dem Wohle der Allgemeinheit dienen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Entzug des elterlichen Sorgerechts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de-DE" sz="1600" dirty="0" smtClean="0">
                <a:solidFill>
                  <a:schemeClr val="tx1"/>
                </a:solidFill>
              </a:rPr>
              <a:t>Versammlungen nicht zu jeder Zeit und an jedem Ort</a:t>
            </a:r>
            <a:endParaRPr lang="de-DE" sz="1600" dirty="0">
              <a:solidFill>
                <a:schemeClr val="tx1"/>
              </a:solidFill>
            </a:endParaRPr>
          </a:p>
        </p:txBody>
      </p:sp>
      <p:cxnSp>
        <p:nvCxnSpPr>
          <p:cNvPr id="10" name="Form 9"/>
          <p:cNvCxnSpPr>
            <a:stCxn id="6" idx="2"/>
            <a:endCxn id="7" idx="0"/>
          </p:cNvCxnSpPr>
          <p:nvPr/>
        </p:nvCxnSpPr>
        <p:spPr>
          <a:xfrm rot="5400000">
            <a:off x="2911067" y="410745"/>
            <a:ext cx="571504" cy="2178859"/>
          </a:xfrm>
          <a:prstGeom prst="bentConnector3">
            <a:avLst>
              <a:gd name="adj1" fmla="val 50000"/>
            </a:avLst>
          </a:prstGeom>
          <a:ln w="3810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Form 10"/>
          <p:cNvCxnSpPr>
            <a:stCxn id="6" idx="2"/>
            <a:endCxn id="8" idx="0"/>
          </p:cNvCxnSpPr>
          <p:nvPr/>
        </p:nvCxnSpPr>
        <p:spPr>
          <a:xfrm rot="16200000" flipH="1">
            <a:off x="5304239" y="196430"/>
            <a:ext cx="571504" cy="2607487"/>
          </a:xfrm>
          <a:prstGeom prst="bentConnector3">
            <a:avLst>
              <a:gd name="adj1" fmla="val 50000"/>
            </a:avLst>
          </a:prstGeom>
          <a:ln w="3810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Form 19"/>
          <p:cNvCxnSpPr>
            <a:stCxn id="7" idx="2"/>
            <a:endCxn id="9" idx="1"/>
          </p:cNvCxnSpPr>
          <p:nvPr/>
        </p:nvCxnSpPr>
        <p:spPr>
          <a:xfrm rot="16200000" flipH="1">
            <a:off x="3247645" y="4462098"/>
            <a:ext cx="184099" cy="2464611"/>
          </a:xfrm>
          <a:prstGeom prst="bentConnector2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uiExpand="1" build="allAtOnce" animBg="1"/>
      <p:bldP spid="8" grpId="0" uiExpand="1" build="allAtOnce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14282" y="214290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Pluralismus</a:t>
            </a:r>
            <a:endParaRPr lang="de-DE" dirty="0"/>
          </a:p>
        </p:txBody>
      </p:sp>
      <p:sp>
        <p:nvSpPr>
          <p:cNvPr id="7" name="Pfeil nach rechts 6"/>
          <p:cNvSpPr/>
          <p:nvPr/>
        </p:nvSpPr>
        <p:spPr>
          <a:xfrm rot="753792">
            <a:off x="1838028" y="570746"/>
            <a:ext cx="1756756" cy="611386"/>
          </a:xfrm>
          <a:prstGeom prst="rightArrow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Meinungen</a:t>
            </a:r>
            <a:endParaRPr lang="de-DE" sz="1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Pfeil nach rechts 7"/>
          <p:cNvSpPr/>
          <p:nvPr/>
        </p:nvSpPr>
        <p:spPr>
          <a:xfrm rot="21146196">
            <a:off x="1747462" y="1750127"/>
            <a:ext cx="1667434" cy="611386"/>
          </a:xfrm>
          <a:prstGeom prst="rightArrow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Meinungen</a:t>
            </a:r>
            <a:endParaRPr lang="de-DE" sz="1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Pfeil nach rechts 8"/>
          <p:cNvSpPr/>
          <p:nvPr/>
        </p:nvSpPr>
        <p:spPr>
          <a:xfrm rot="211732">
            <a:off x="1946256" y="1114938"/>
            <a:ext cx="1428760" cy="611386"/>
          </a:xfrm>
          <a:prstGeom prst="rightArrow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Interessen</a:t>
            </a:r>
            <a:endParaRPr lang="de-DE" sz="1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Pfeil nach rechts 9"/>
          <p:cNvSpPr/>
          <p:nvPr/>
        </p:nvSpPr>
        <p:spPr>
          <a:xfrm rot="20629567">
            <a:off x="2128547" y="2330010"/>
            <a:ext cx="1428760" cy="611386"/>
          </a:xfrm>
          <a:prstGeom prst="rightArrow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Interessen</a:t>
            </a:r>
            <a:endParaRPr lang="de-DE" sz="1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Pfeil nach links 10"/>
          <p:cNvSpPr/>
          <p:nvPr/>
        </p:nvSpPr>
        <p:spPr>
          <a:xfrm rot="21170369">
            <a:off x="5460953" y="885814"/>
            <a:ext cx="1643074" cy="611386"/>
          </a:xfrm>
          <a:prstGeom prst="leftArrow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Interessen</a:t>
            </a:r>
            <a:endParaRPr lang="de-DE" sz="1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Pfeil nach links 11"/>
          <p:cNvSpPr/>
          <p:nvPr/>
        </p:nvSpPr>
        <p:spPr>
          <a:xfrm>
            <a:off x="5500694" y="1500174"/>
            <a:ext cx="1643074" cy="611386"/>
          </a:xfrm>
          <a:prstGeom prst="leftArrow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Meinungen</a:t>
            </a:r>
            <a:endParaRPr lang="de-DE" sz="1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Pfeil nach links 12"/>
          <p:cNvSpPr/>
          <p:nvPr/>
        </p:nvSpPr>
        <p:spPr>
          <a:xfrm rot="20479736">
            <a:off x="5269569" y="246914"/>
            <a:ext cx="1643074" cy="611386"/>
          </a:xfrm>
          <a:prstGeom prst="leftArrow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Meinungen</a:t>
            </a:r>
            <a:endParaRPr lang="de-DE" sz="1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Pfeil nach links 13"/>
          <p:cNvSpPr/>
          <p:nvPr/>
        </p:nvSpPr>
        <p:spPr>
          <a:xfrm rot="470013">
            <a:off x="5391815" y="2180797"/>
            <a:ext cx="1643074" cy="611386"/>
          </a:xfrm>
          <a:prstGeom prst="leftArrow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Interessen</a:t>
            </a:r>
            <a:endParaRPr lang="de-DE" sz="1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000232" y="3571876"/>
            <a:ext cx="5072098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de-DE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PLURALISTISCHE GESELLSCHAFT</a:t>
            </a:r>
            <a:endParaRPr lang="de-DE" sz="2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3000364" y="4071942"/>
            <a:ext cx="3082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verschiedene Meinungen/Interessen</a:t>
            </a:r>
            <a:endParaRPr lang="de-DE" sz="1400" dirty="0"/>
          </a:p>
        </p:txBody>
      </p:sp>
      <p:sp>
        <p:nvSpPr>
          <p:cNvPr id="18" name="Gewitterblitz 17"/>
          <p:cNvSpPr/>
          <p:nvPr/>
        </p:nvSpPr>
        <p:spPr>
          <a:xfrm rot="20518896">
            <a:off x="1857356" y="4214818"/>
            <a:ext cx="5314339" cy="1000132"/>
          </a:xfrm>
          <a:prstGeom prst="lightningBol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Textfeld 19"/>
          <p:cNvSpPr txBox="1"/>
          <p:nvPr/>
        </p:nvSpPr>
        <p:spPr>
          <a:xfrm>
            <a:off x="2714612" y="5214950"/>
            <a:ext cx="3714776" cy="338554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chemeClr val="accent2"/>
            </a:solidFill>
          </a:ln>
          <a:effectLst>
            <a:outerShdw blurRad="50800" dist="50800" dir="5400000" algn="ctr" rotWithShape="0">
              <a:schemeClr val="accent2">
                <a:lumMod val="40000"/>
                <a:lumOff val="60000"/>
              </a:schemeClr>
            </a:outerShdw>
          </a:effectLst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Möglichkeiten der Konfliktregelung </a:t>
            </a:r>
            <a:endParaRPr lang="de-DE" sz="1600" dirty="0"/>
          </a:p>
        </p:txBody>
      </p:sp>
      <p:sp>
        <p:nvSpPr>
          <p:cNvPr id="21" name="Legende mit Pfeil nach links und rechts 20"/>
          <p:cNvSpPr/>
          <p:nvPr/>
        </p:nvSpPr>
        <p:spPr>
          <a:xfrm>
            <a:off x="4838700" y="6051550"/>
            <a:ext cx="1928826" cy="338554"/>
          </a:xfrm>
          <a:prstGeom prst="leftRightArrowCallout">
            <a:avLst>
              <a:gd name="adj1" fmla="val 50000"/>
              <a:gd name="adj2" fmla="val 50000"/>
              <a:gd name="adj3" fmla="val 65514"/>
              <a:gd name="adj4" fmla="val 63182"/>
            </a:avLst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22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de-DE" sz="1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Toleranz</a:t>
            </a:r>
            <a:endParaRPr lang="de-DE" sz="1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Abgerundetes Rechteck 21"/>
          <p:cNvSpPr/>
          <p:nvPr/>
        </p:nvSpPr>
        <p:spPr>
          <a:xfrm>
            <a:off x="142844" y="5204064"/>
            <a:ext cx="1357322" cy="374571"/>
          </a:xfrm>
          <a:prstGeom prst="round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22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de-DE" sz="1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Gespräche</a:t>
            </a:r>
            <a:endParaRPr lang="de-DE" sz="1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Abgerundetes Rechteck 22"/>
          <p:cNvSpPr/>
          <p:nvPr/>
        </p:nvSpPr>
        <p:spPr>
          <a:xfrm>
            <a:off x="7429520" y="5068030"/>
            <a:ext cx="1571636" cy="646986"/>
          </a:xfrm>
          <a:prstGeom prst="round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22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de-DE" sz="1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staatliche  Maßnahmen</a:t>
            </a:r>
            <a:endParaRPr lang="de-DE" sz="1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Abgerundetes Rechteck 23"/>
          <p:cNvSpPr/>
          <p:nvPr/>
        </p:nvSpPr>
        <p:spPr>
          <a:xfrm>
            <a:off x="6877744" y="6051550"/>
            <a:ext cx="1643074" cy="374571"/>
          </a:xfrm>
          <a:prstGeom prst="round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de-DE" sz="1600" dirty="0" smtClean="0">
                <a:solidFill>
                  <a:schemeClr val="tx2"/>
                </a:solidFill>
              </a:rPr>
              <a:t>Kompromisse</a:t>
            </a:r>
            <a:endParaRPr lang="de-DE" sz="1600" dirty="0">
              <a:solidFill>
                <a:schemeClr val="tx2"/>
              </a:solidFill>
            </a:endParaRPr>
          </a:p>
        </p:txBody>
      </p:sp>
      <p:sp>
        <p:nvSpPr>
          <p:cNvPr id="25" name="Abgerundetes Rechteck 24"/>
          <p:cNvSpPr/>
          <p:nvPr/>
        </p:nvSpPr>
        <p:spPr>
          <a:xfrm>
            <a:off x="3305844" y="5908674"/>
            <a:ext cx="1357322" cy="646986"/>
          </a:xfrm>
          <a:prstGeom prst="round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de-DE" sz="1600" dirty="0" smtClean="0">
                <a:solidFill>
                  <a:schemeClr val="tx2"/>
                </a:solidFill>
              </a:rPr>
              <a:t>Abbau von Vorurteilen</a:t>
            </a:r>
            <a:endParaRPr lang="de-DE" sz="1600" dirty="0">
              <a:solidFill>
                <a:schemeClr val="tx2"/>
              </a:solidFill>
            </a:endParaRPr>
          </a:p>
        </p:txBody>
      </p:sp>
      <p:cxnSp>
        <p:nvCxnSpPr>
          <p:cNvPr id="26" name="Gewinkelte Verbindung 25"/>
          <p:cNvCxnSpPr>
            <a:stCxn id="20" idx="2"/>
            <a:endCxn id="21" idx="0"/>
          </p:cNvCxnSpPr>
          <p:nvPr/>
        </p:nvCxnSpPr>
        <p:spPr>
          <a:xfrm rot="16200000" flipH="1">
            <a:off x="4938533" y="5186970"/>
            <a:ext cx="498046" cy="1231113"/>
          </a:xfrm>
          <a:prstGeom prst="bentConnector3">
            <a:avLst>
              <a:gd name="adj1" fmla="val 50000"/>
            </a:avLst>
          </a:prstGeom>
          <a:ln w="3810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winkelte Verbindung 26"/>
          <p:cNvCxnSpPr>
            <a:stCxn id="20" idx="1"/>
            <a:endCxn id="22" idx="3"/>
          </p:cNvCxnSpPr>
          <p:nvPr/>
        </p:nvCxnSpPr>
        <p:spPr>
          <a:xfrm rot="10800000" flipV="1">
            <a:off x="1500166" y="5384226"/>
            <a:ext cx="1214446" cy="7123"/>
          </a:xfrm>
          <a:prstGeom prst="bentConnector3">
            <a:avLst>
              <a:gd name="adj1" fmla="val 50000"/>
            </a:avLst>
          </a:prstGeom>
          <a:ln w="3810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winkelte Verbindung 27"/>
          <p:cNvCxnSpPr>
            <a:stCxn id="20" idx="3"/>
            <a:endCxn id="23" idx="1"/>
          </p:cNvCxnSpPr>
          <p:nvPr/>
        </p:nvCxnSpPr>
        <p:spPr>
          <a:xfrm>
            <a:off x="6429388" y="5384227"/>
            <a:ext cx="1000132" cy="7296"/>
          </a:xfrm>
          <a:prstGeom prst="bentConnector3">
            <a:avLst>
              <a:gd name="adj1" fmla="val 50000"/>
            </a:avLst>
          </a:prstGeom>
          <a:ln w="3810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llipse 28"/>
          <p:cNvSpPr/>
          <p:nvPr/>
        </p:nvSpPr>
        <p:spPr>
          <a:xfrm>
            <a:off x="3428992" y="642918"/>
            <a:ext cx="2071702" cy="20002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Textfeld 29"/>
          <p:cNvSpPr txBox="1"/>
          <p:nvPr/>
        </p:nvSpPr>
        <p:spPr>
          <a:xfrm>
            <a:off x="1142976" y="3071810"/>
            <a:ext cx="6357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Eine Gesellschaft, die verschiedene Meinungen/Interessen von Einzelnen und Gruppen zulässt, bezeichnet man als</a:t>
            </a:r>
            <a:endParaRPr lang="de-DE" dirty="0"/>
          </a:p>
        </p:txBody>
      </p:sp>
      <p:sp>
        <p:nvSpPr>
          <p:cNvPr id="31" name="Textfeld 30"/>
          <p:cNvSpPr txBox="1"/>
          <p:nvPr/>
        </p:nvSpPr>
        <p:spPr>
          <a:xfrm>
            <a:off x="3643306" y="1357298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Problem / Sachverhalt</a:t>
            </a:r>
            <a:endParaRPr lang="de-DE" dirty="0"/>
          </a:p>
        </p:txBody>
      </p:sp>
      <p:sp>
        <p:nvSpPr>
          <p:cNvPr id="52" name="Textfeld 51"/>
          <p:cNvSpPr txBox="1"/>
          <p:nvPr/>
        </p:nvSpPr>
        <p:spPr>
          <a:xfrm>
            <a:off x="3500430" y="450057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KONFLIKTE</a:t>
            </a:r>
            <a:endParaRPr lang="de-DE" b="1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9" grpId="0" animBg="1"/>
      <p:bldP spid="30" grpId="1"/>
      <p:bldP spid="31" grpId="0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Informationsmöglichkeiten und Meinungsbildung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42844" y="785794"/>
            <a:ext cx="3286148" cy="3416320"/>
          </a:xfrm>
          <a:prstGeom prst="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de-DE" sz="1600" b="1" u="sng" dirty="0" smtClean="0"/>
              <a:t>Aufgaben der Massenmedien</a:t>
            </a:r>
          </a:p>
          <a:p>
            <a:endParaRPr lang="de-DE" dirty="0" smtClean="0"/>
          </a:p>
          <a:p>
            <a:r>
              <a:rPr lang="de-DE" sz="1400" b="1" dirty="0" smtClean="0"/>
              <a:t>kontrollieren</a:t>
            </a:r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Kritisieren von Regierung und Politikern</a:t>
            </a:r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Aufdecken von Missständen</a:t>
            </a:r>
          </a:p>
          <a:p>
            <a:endParaRPr lang="de-DE" sz="1400" dirty="0" smtClean="0"/>
          </a:p>
          <a:p>
            <a:r>
              <a:rPr lang="de-DE" sz="1400" b="1" dirty="0" smtClean="0"/>
              <a:t>informieren</a:t>
            </a:r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vollständig, sachlich, richtig, verständlich</a:t>
            </a:r>
          </a:p>
          <a:p>
            <a:endParaRPr lang="de-DE" sz="1400" dirty="0" smtClean="0"/>
          </a:p>
          <a:p>
            <a:r>
              <a:rPr lang="de-DE" sz="1400" b="1" dirty="0" smtClean="0"/>
              <a:t>unterhalten</a:t>
            </a:r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Filme / Shows</a:t>
            </a:r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Musik (Radio)</a:t>
            </a:r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Romane (Zeitung)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3428992" y="785794"/>
            <a:ext cx="2714644" cy="3429024"/>
          </a:xfrm>
          <a:prstGeom prst="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de-DE" sz="1600" b="1" u="sng" dirty="0" smtClean="0"/>
              <a:t>Gesetzliche Grundlagen</a:t>
            </a:r>
          </a:p>
          <a:p>
            <a:endParaRPr lang="de-DE" dirty="0" smtClean="0"/>
          </a:p>
          <a:p>
            <a:r>
              <a:rPr lang="de-DE" sz="1400" b="1" dirty="0" smtClean="0"/>
              <a:t>Art. 5 Grundgesetz</a:t>
            </a:r>
          </a:p>
          <a:p>
            <a:endParaRPr lang="de-DE" sz="1400" b="1" dirty="0" smtClean="0"/>
          </a:p>
          <a:p>
            <a:pPr>
              <a:buFont typeface="Symbol" pitchFamily="18" charset="2"/>
              <a:buChar char="-"/>
            </a:pPr>
            <a:r>
              <a:rPr lang="de-DE" sz="1400" b="1" dirty="0" smtClean="0"/>
              <a:t> </a:t>
            </a:r>
            <a:r>
              <a:rPr lang="de-DE" sz="1400" dirty="0" smtClean="0"/>
              <a:t>Recht auf freie Meinungsäußerung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Recht auf ungehinderten Zugang zu Quellen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Pressefreiheit wird staatlich gewährleistet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keine Zensur</a:t>
            </a:r>
          </a:p>
          <a:p>
            <a:pPr>
              <a:buFont typeface="Symbol" pitchFamily="18" charset="2"/>
              <a:buChar char="-"/>
            </a:pPr>
            <a:endParaRPr lang="de-DE" sz="1600" dirty="0" smtClean="0"/>
          </a:p>
        </p:txBody>
      </p:sp>
      <p:sp>
        <p:nvSpPr>
          <p:cNvPr id="8" name="Textfeld 7"/>
          <p:cNvSpPr txBox="1"/>
          <p:nvPr/>
        </p:nvSpPr>
        <p:spPr>
          <a:xfrm>
            <a:off x="6143636" y="785794"/>
            <a:ext cx="2857520" cy="3429024"/>
          </a:xfrm>
          <a:prstGeom prst="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de-DE" sz="1600" b="1" u="sng" dirty="0" smtClean="0"/>
              <a:t>Probleme</a:t>
            </a:r>
          </a:p>
          <a:p>
            <a:endParaRPr lang="de-DE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gezielte Auswahl von Informationen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weglassen von Informationen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Verfälschen von Informationen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einseitige Berichterstattung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Pressekonzentration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</p:txBody>
      </p:sp>
      <p:sp>
        <p:nvSpPr>
          <p:cNvPr id="9" name="Textfeld 8"/>
          <p:cNvSpPr txBox="1"/>
          <p:nvPr/>
        </p:nvSpPr>
        <p:spPr>
          <a:xfrm>
            <a:off x="6572264" y="4572008"/>
            <a:ext cx="1428760" cy="461665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2">
                  <a:lumMod val="75000"/>
                </a:schemeClr>
              </a:gs>
            </a:gsLst>
            <a:lin ang="5400000" scaled="0"/>
          </a:gradFill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de-DE" sz="2400" b="1" dirty="0" smtClean="0">
                <a:solidFill>
                  <a:srgbClr val="FF0000"/>
                </a:solidFill>
              </a:rPr>
              <a:t>GEFAHR</a:t>
            </a:r>
            <a:endParaRPr lang="de-DE" sz="2000" b="1" dirty="0">
              <a:solidFill>
                <a:srgbClr val="FF0000"/>
              </a:solidFill>
            </a:endParaRPr>
          </a:p>
        </p:txBody>
      </p:sp>
      <p:sp>
        <p:nvSpPr>
          <p:cNvPr id="19" name="Pfeil nach unten 18"/>
          <p:cNvSpPr/>
          <p:nvPr/>
        </p:nvSpPr>
        <p:spPr>
          <a:xfrm>
            <a:off x="7072330" y="4071942"/>
            <a:ext cx="428628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Textfeld 19"/>
          <p:cNvSpPr txBox="1"/>
          <p:nvPr/>
        </p:nvSpPr>
        <p:spPr>
          <a:xfrm>
            <a:off x="5786446" y="5000636"/>
            <a:ext cx="3000396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/>
              <a:t>Gelenkte Meinungsbildung</a:t>
            </a:r>
          </a:p>
          <a:p>
            <a:pPr algn="ctr"/>
            <a:r>
              <a:rPr lang="de-DE" sz="1600" dirty="0" smtClean="0"/>
              <a:t>(Manipulation/Zensur)</a:t>
            </a:r>
            <a:endParaRPr lang="de-DE" sz="1600" dirty="0"/>
          </a:p>
        </p:txBody>
      </p:sp>
      <p:sp>
        <p:nvSpPr>
          <p:cNvPr id="21" name="Geschweifte Klammer rechts 20"/>
          <p:cNvSpPr/>
          <p:nvPr/>
        </p:nvSpPr>
        <p:spPr>
          <a:xfrm rot="5400000">
            <a:off x="4321967" y="1321579"/>
            <a:ext cx="571504" cy="8643998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feld 21"/>
          <p:cNvSpPr txBox="1"/>
          <p:nvPr/>
        </p:nvSpPr>
        <p:spPr>
          <a:xfrm>
            <a:off x="3286084" y="5842337"/>
            <a:ext cx="5857916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Ziel: </a:t>
            </a:r>
          </a:p>
          <a:p>
            <a:r>
              <a:rPr lang="de-DE" sz="1400" dirty="0" smtClean="0"/>
              <a:t>Sachliche Meinungsbildung durch kritischen Vergleich mehrerer Informationsquellen zum Thema, z.B. Bild + Stuttgarter Zeitung, Tagesschau + Heute, Privat TV</a:t>
            </a:r>
            <a:endParaRPr lang="de-DE" sz="1400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9" grpId="0" animBg="1"/>
      <p:bldP spid="20" grpId="0" animBg="1"/>
      <p:bldP spid="21" grpId="0" animBg="1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Interessengruppen und Verbände in der Demokratie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500034" y="785794"/>
            <a:ext cx="8143932" cy="584775"/>
          </a:xfrm>
          <a:prstGeom prst="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100000">
                <a:schemeClr val="bg1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= setzen sich für die speziellen Interessen Ihrer Mitglieder (z.B. Arbeitnehmer, Verbraucher) ein</a:t>
            </a:r>
            <a:endParaRPr lang="de-DE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43050"/>
            <a:ext cx="2850040" cy="3752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feld 7"/>
          <p:cNvSpPr txBox="1"/>
          <p:nvPr/>
        </p:nvSpPr>
        <p:spPr>
          <a:xfrm>
            <a:off x="2928926" y="200024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 smtClean="0"/>
              <a:t>Einfluss auf</a:t>
            </a:r>
            <a:endParaRPr lang="de-DE" u="sng" dirty="0"/>
          </a:p>
        </p:txBody>
      </p:sp>
      <p:sp>
        <p:nvSpPr>
          <p:cNvPr id="9" name="Textfeld 8"/>
          <p:cNvSpPr txBox="1"/>
          <p:nvPr/>
        </p:nvSpPr>
        <p:spPr>
          <a:xfrm>
            <a:off x="5286380" y="200024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 smtClean="0"/>
              <a:t>Auswirkungen</a:t>
            </a:r>
            <a:endParaRPr lang="de-DE" u="sng" dirty="0"/>
          </a:p>
        </p:txBody>
      </p:sp>
      <p:sp>
        <p:nvSpPr>
          <p:cNvPr id="10" name="Textfeld 9"/>
          <p:cNvSpPr txBox="1"/>
          <p:nvPr/>
        </p:nvSpPr>
        <p:spPr>
          <a:xfrm>
            <a:off x="7429520" y="200024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 smtClean="0"/>
              <a:t>Gefahren</a:t>
            </a:r>
            <a:endParaRPr lang="de-DE" u="sng" dirty="0"/>
          </a:p>
        </p:txBody>
      </p:sp>
      <p:cxnSp>
        <p:nvCxnSpPr>
          <p:cNvPr id="12" name="Gerade Verbindung mit Pfeil 11"/>
          <p:cNvCxnSpPr/>
          <p:nvPr/>
        </p:nvCxnSpPr>
        <p:spPr>
          <a:xfrm>
            <a:off x="2749550" y="3429000"/>
            <a:ext cx="18224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2705100" y="3117850"/>
            <a:ext cx="1689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Meinungsbildung</a:t>
            </a:r>
            <a:endParaRPr lang="de-DE" sz="1400" dirty="0"/>
          </a:p>
        </p:txBody>
      </p:sp>
      <p:cxnSp>
        <p:nvCxnSpPr>
          <p:cNvPr id="15" name="Gerade Verbindung mit Pfeil 14"/>
          <p:cNvCxnSpPr/>
          <p:nvPr/>
        </p:nvCxnSpPr>
        <p:spPr>
          <a:xfrm>
            <a:off x="2749550" y="4140200"/>
            <a:ext cx="18224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feld 15"/>
          <p:cNvSpPr txBox="1"/>
          <p:nvPr/>
        </p:nvSpPr>
        <p:spPr>
          <a:xfrm>
            <a:off x="2705100" y="3829050"/>
            <a:ext cx="1689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Parteien</a:t>
            </a:r>
            <a:endParaRPr lang="de-DE" sz="1400" dirty="0"/>
          </a:p>
        </p:txBody>
      </p:sp>
      <p:cxnSp>
        <p:nvCxnSpPr>
          <p:cNvPr id="17" name="Gerade Verbindung mit Pfeil 16"/>
          <p:cNvCxnSpPr/>
          <p:nvPr/>
        </p:nvCxnSpPr>
        <p:spPr>
          <a:xfrm>
            <a:off x="2749550" y="4895850"/>
            <a:ext cx="18224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feld 17"/>
          <p:cNvSpPr txBox="1"/>
          <p:nvPr/>
        </p:nvSpPr>
        <p:spPr>
          <a:xfrm>
            <a:off x="2705100" y="4584700"/>
            <a:ext cx="1689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Staatsorgane</a:t>
            </a:r>
            <a:endParaRPr lang="de-DE" sz="1400" dirty="0"/>
          </a:p>
        </p:txBody>
      </p:sp>
      <p:sp>
        <p:nvSpPr>
          <p:cNvPr id="19" name="Textfeld 18"/>
          <p:cNvSpPr txBox="1"/>
          <p:nvPr/>
        </p:nvSpPr>
        <p:spPr>
          <a:xfrm>
            <a:off x="4927600" y="3162300"/>
            <a:ext cx="2266950" cy="338554"/>
          </a:xfrm>
          <a:prstGeom prst="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100000">
                <a:schemeClr val="bg1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Öffentliche Meinung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4883150" y="3962400"/>
            <a:ext cx="2266950" cy="338554"/>
          </a:xfrm>
          <a:prstGeom prst="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100000">
                <a:schemeClr val="bg1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/>
              <a:t>Parteiprogramme</a:t>
            </a:r>
            <a:endParaRPr lang="de-DE" sz="1600" dirty="0"/>
          </a:p>
        </p:txBody>
      </p:sp>
      <p:sp>
        <p:nvSpPr>
          <p:cNvPr id="21" name="Textfeld 20"/>
          <p:cNvSpPr txBox="1"/>
          <p:nvPr/>
        </p:nvSpPr>
        <p:spPr>
          <a:xfrm>
            <a:off x="4972050" y="4673600"/>
            <a:ext cx="2178050" cy="338554"/>
          </a:xfrm>
          <a:prstGeom prst="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100000">
                <a:schemeClr val="bg1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/>
              <a:t>Gesetze</a:t>
            </a:r>
            <a:endParaRPr lang="de-DE" sz="1600" dirty="0"/>
          </a:p>
        </p:txBody>
      </p:sp>
      <p:sp>
        <p:nvSpPr>
          <p:cNvPr id="22" name="Textfeld 21"/>
          <p:cNvSpPr txBox="1"/>
          <p:nvPr/>
        </p:nvSpPr>
        <p:spPr>
          <a:xfrm>
            <a:off x="4972050" y="5562600"/>
            <a:ext cx="2178050" cy="338554"/>
          </a:xfrm>
          <a:prstGeom prst="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100000">
                <a:schemeClr val="bg1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/>
              <a:t>Leben der Bürger</a:t>
            </a:r>
            <a:endParaRPr lang="de-DE" sz="1600" dirty="0"/>
          </a:p>
        </p:txBody>
      </p:sp>
      <p:sp>
        <p:nvSpPr>
          <p:cNvPr id="23" name="Pfeil nach unten 22"/>
          <p:cNvSpPr/>
          <p:nvPr/>
        </p:nvSpPr>
        <p:spPr>
          <a:xfrm>
            <a:off x="5861050" y="4318000"/>
            <a:ext cx="355600" cy="3111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Pfeil nach unten 23"/>
          <p:cNvSpPr/>
          <p:nvPr/>
        </p:nvSpPr>
        <p:spPr>
          <a:xfrm>
            <a:off x="5861050" y="5162550"/>
            <a:ext cx="355600" cy="3111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Textfeld 24"/>
          <p:cNvSpPr txBox="1"/>
          <p:nvPr/>
        </p:nvSpPr>
        <p:spPr>
          <a:xfrm>
            <a:off x="7200900" y="3162300"/>
            <a:ext cx="1943100" cy="830997"/>
          </a:xfrm>
          <a:prstGeom prst="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100000">
                <a:schemeClr val="bg1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Einzelinteressen gehen vor Allgemeinwohl</a:t>
            </a:r>
            <a:endParaRPr lang="de-DE" sz="1600" dirty="0"/>
          </a:p>
        </p:txBody>
      </p:sp>
      <p:sp>
        <p:nvSpPr>
          <p:cNvPr id="27" name="Textfeld 26"/>
          <p:cNvSpPr txBox="1"/>
          <p:nvPr/>
        </p:nvSpPr>
        <p:spPr>
          <a:xfrm>
            <a:off x="7194550" y="4318000"/>
            <a:ext cx="1949450" cy="1323439"/>
          </a:xfrm>
          <a:prstGeom prst="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100000">
                <a:schemeClr val="bg1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Abhängigkeit der Partei von </a:t>
            </a:r>
            <a:r>
              <a:rPr lang="de-DE" sz="1600" dirty="0" err="1" smtClean="0"/>
              <a:t>finanz</a:t>
            </a:r>
            <a:r>
              <a:rPr lang="de-DE" sz="1600" dirty="0" smtClean="0"/>
              <a:t>- oder mitgliederstarken Verbänden</a:t>
            </a:r>
            <a:endParaRPr lang="de-DE" sz="1600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/>
      <p:bldP spid="10" grpId="0"/>
      <p:bldP spid="13" grpId="0"/>
      <p:bldP spid="16" grpId="0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Thomas Roth, GK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0C52D-8DB4-494E-AEEA-E30AB6C02E82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Die Mitwirkung der politischen Parteien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482600" y="806450"/>
            <a:ext cx="8223250" cy="55399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/>
              <a:t>PARTEIEN</a:t>
            </a:r>
            <a:endParaRPr lang="de-DE" b="1" dirty="0" smtClean="0"/>
          </a:p>
          <a:p>
            <a:pPr algn="ctr"/>
            <a:r>
              <a:rPr lang="de-DE" sz="1400" dirty="0" smtClean="0"/>
              <a:t>= Vereinigung von Bürgern, die Einfluss auf die politische Willensbildung nehmen</a:t>
            </a:r>
            <a:endParaRPr lang="de-DE" sz="1400" dirty="0"/>
          </a:p>
        </p:txBody>
      </p:sp>
      <p:sp>
        <p:nvSpPr>
          <p:cNvPr id="7" name="Textfeld 6"/>
          <p:cNvSpPr txBox="1"/>
          <p:nvPr/>
        </p:nvSpPr>
        <p:spPr>
          <a:xfrm>
            <a:off x="2882900" y="1363345"/>
            <a:ext cx="3333750" cy="2954655"/>
          </a:xfrm>
          <a:prstGeom prst="rect">
            <a:avLst/>
          </a:prstGeom>
          <a:gradFill>
            <a:gsLst>
              <a:gs pos="47000">
                <a:schemeClr val="bg2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de-DE" sz="1600" b="1" dirty="0" smtClean="0"/>
          </a:p>
          <a:p>
            <a:pPr algn="ctr"/>
            <a:r>
              <a:rPr lang="de-DE" sz="1600" b="1" dirty="0" smtClean="0"/>
              <a:t>Innere Ordnung</a:t>
            </a:r>
          </a:p>
          <a:p>
            <a:r>
              <a:rPr lang="de-DE" sz="1400" dirty="0" smtClean="0"/>
              <a:t>Muss demokratischen Grundsätzen entsprechen, d.h.:</a:t>
            </a:r>
          </a:p>
          <a:p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Mitwirkung der Mitglieder an der Willensbildung der Partei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Mitgliederversammlung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Aufstellung von Satzungen und Programmen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</p:txBody>
      </p:sp>
      <p:sp>
        <p:nvSpPr>
          <p:cNvPr id="8" name="Textfeld 7"/>
          <p:cNvSpPr txBox="1"/>
          <p:nvPr/>
        </p:nvSpPr>
        <p:spPr>
          <a:xfrm>
            <a:off x="127000" y="1606550"/>
            <a:ext cx="266065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Aufgaben</a:t>
            </a:r>
          </a:p>
          <a:p>
            <a:endParaRPr lang="de-DE" sz="1600" b="1" dirty="0" smtClean="0"/>
          </a:p>
          <a:p>
            <a:pPr>
              <a:buFont typeface="Symbol" pitchFamily="18" charset="2"/>
              <a:buChar char="-"/>
            </a:pPr>
            <a:r>
              <a:rPr lang="de-DE" sz="1600" dirty="0" smtClean="0"/>
              <a:t> </a:t>
            </a:r>
            <a:r>
              <a:rPr lang="de-DE" sz="1400" dirty="0" smtClean="0"/>
              <a:t>Einfluss auf Gestaltung der öffentlichen Meinung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Bewerber für Wahlen aufstellen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auf politische Entwicklung in Parlament und Regierung Einfluss nehmen</a:t>
            </a:r>
          </a:p>
          <a:p>
            <a:pPr>
              <a:buFont typeface="Symbol" pitchFamily="18" charset="2"/>
              <a:buChar char="-"/>
            </a:pPr>
            <a:endParaRPr lang="de-DE" sz="1400" dirty="0"/>
          </a:p>
        </p:txBody>
      </p:sp>
      <p:sp>
        <p:nvSpPr>
          <p:cNvPr id="9" name="Textfeld 8"/>
          <p:cNvSpPr txBox="1"/>
          <p:nvPr/>
        </p:nvSpPr>
        <p:spPr>
          <a:xfrm>
            <a:off x="6572250" y="1606550"/>
            <a:ext cx="231775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Einflussnahme</a:t>
            </a:r>
          </a:p>
          <a:p>
            <a:endParaRPr lang="de-DE" sz="1600" b="1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durch Parteizeitungen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Darstellung der Parteimeinung in den Medien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 Wahlpropaganda</a:t>
            </a:r>
          </a:p>
          <a:p>
            <a:pPr>
              <a:buFont typeface="Symbol" pitchFamily="18" charset="2"/>
              <a:buChar char="-"/>
            </a:pPr>
            <a:endParaRPr lang="de-DE" sz="1400" dirty="0" smtClean="0"/>
          </a:p>
          <a:p>
            <a:pPr>
              <a:buFont typeface="Symbol" pitchFamily="18" charset="2"/>
              <a:buChar char="-"/>
            </a:pPr>
            <a:r>
              <a:rPr lang="de-DE" sz="1400" dirty="0" smtClean="0"/>
              <a:t>Informations-</a:t>
            </a:r>
            <a:r>
              <a:rPr lang="de-DE" sz="1400" dirty="0" err="1" smtClean="0"/>
              <a:t>veranstaltungen</a:t>
            </a:r>
            <a:endParaRPr lang="de-DE" sz="1200" dirty="0"/>
          </a:p>
        </p:txBody>
      </p:sp>
      <p:sp>
        <p:nvSpPr>
          <p:cNvPr id="11" name="Geschweifte Klammer rechts 10"/>
          <p:cNvSpPr/>
          <p:nvPr/>
        </p:nvSpPr>
        <p:spPr>
          <a:xfrm rot="5400000">
            <a:off x="4260850" y="6350"/>
            <a:ext cx="533400" cy="8801100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3860800" y="4748768"/>
            <a:ext cx="1333500" cy="36933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75000">
                <a:schemeClr val="bg2">
                  <a:lumMod val="90000"/>
                </a:schemeClr>
              </a:gs>
            </a:gsLst>
            <a:lin ang="5400000" scaled="0"/>
          </a:gra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Probleme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876300" y="5196582"/>
            <a:ext cx="82677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sz="1600" dirty="0" smtClean="0"/>
              <a:t>Parteiverbot: Vom Bundesverfassungsgericht (auf Antrag), wenn die Partei gegen die freiheitlich-demokratische Grundordnung verstößt.</a:t>
            </a:r>
          </a:p>
          <a:p>
            <a:pPr marL="342900" indent="-342900">
              <a:buFont typeface="+mj-lt"/>
              <a:buAutoNum type="arabicPeriod"/>
            </a:pPr>
            <a:endParaRPr lang="de-DE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de-DE" sz="1600" dirty="0" smtClean="0"/>
              <a:t>Finanzierung: bei Spenden besteht die Gefahr der Abhängigkeit</a:t>
            </a:r>
            <a:endParaRPr lang="de-DE" sz="1600" dirty="0"/>
          </a:p>
        </p:txBody>
      </p:sp>
      <p:cxnSp>
        <p:nvCxnSpPr>
          <p:cNvPr id="15" name="Gerade Verbindung mit Pfeil 14"/>
          <p:cNvCxnSpPr/>
          <p:nvPr/>
        </p:nvCxnSpPr>
        <p:spPr>
          <a:xfrm>
            <a:off x="5549900" y="1739900"/>
            <a:ext cx="977900" cy="158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/>
          <p:nvPr/>
        </p:nvCxnSpPr>
        <p:spPr>
          <a:xfrm rot="10800000">
            <a:off x="2482850" y="1739900"/>
            <a:ext cx="1111250" cy="158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1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imos">
  <a:themeElements>
    <a:clrScheme name="Deimo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1892</Words>
  <Application>Microsoft Office PowerPoint</Application>
  <PresentationFormat>Bildschirmpräsentation (4:3)</PresentationFormat>
  <Paragraphs>543</Paragraphs>
  <Slides>21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2" baseType="lpstr">
      <vt:lpstr>Deimos</vt:lpstr>
      <vt:lpstr>Demokratie in Deutschland</vt:lpstr>
      <vt:lpstr>Inhalt</vt:lpstr>
      <vt:lpstr>Staatsaufbau der Bundesrepublik Deutschland</vt:lpstr>
      <vt:lpstr>Staatsbürgerliche Grundrechte</vt:lpstr>
      <vt:lpstr>Grundrechte im Grundgesetz der Bundesrepublik Deutschland</vt:lpstr>
      <vt:lpstr>Pluralismus</vt:lpstr>
      <vt:lpstr>Informationsmöglichkeiten und Meinungsbildung</vt:lpstr>
      <vt:lpstr>Interessengruppen und Verbände in der Demokratie</vt:lpstr>
      <vt:lpstr>Die Mitwirkung der politischen Parteien</vt:lpstr>
      <vt:lpstr>Wahlen</vt:lpstr>
      <vt:lpstr>Die politischen Parteien in der Bundesrepublik </vt:lpstr>
      <vt:lpstr>Parteiprogramme</vt:lpstr>
      <vt:lpstr>Bundestagswahlen</vt:lpstr>
      <vt:lpstr>Der Bundestag</vt:lpstr>
      <vt:lpstr>Die Bundesregierung</vt:lpstr>
      <vt:lpstr>Der Bundesrat</vt:lpstr>
      <vt:lpstr>Das Bundesverfassungsgericht</vt:lpstr>
      <vt:lpstr>Der Bundespräsident</vt:lpstr>
      <vt:lpstr>Möglichkeiten der Willensäußerung  durch Demonstrationen und Leserbriefe</vt:lpstr>
      <vt:lpstr>Möglichkeiten der Willensdurchsetzung durch Bürgerinitiativen und Petitionen</vt:lpstr>
      <vt:lpstr>Föderalismus</vt:lpstr>
    </vt:vector>
  </TitlesOfParts>
  <Company>Solutec GmbH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Demokratie in Deutschland</dc:title>
  <dc:creator>Dominic</dc:creator>
  <cp:lastModifiedBy>Dominic Spangenberger</cp:lastModifiedBy>
  <cp:revision>114</cp:revision>
  <dcterms:created xsi:type="dcterms:W3CDTF">2009-08-23T16:02:01Z</dcterms:created>
  <dcterms:modified xsi:type="dcterms:W3CDTF">2010-05-20T16:40:38Z</dcterms:modified>
</cp:coreProperties>
</file>